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0" r:id="rId4"/>
    <p:sldId id="262" r:id="rId5"/>
    <p:sldId id="259" r:id="rId6"/>
    <p:sldId id="260" r:id="rId7"/>
    <p:sldId id="261" r:id="rId8"/>
    <p:sldId id="265" r:id="rId9"/>
    <p:sldId id="267" r:id="rId10"/>
    <p:sldId id="274" r:id="rId11"/>
    <p:sldId id="268" r:id="rId12"/>
    <p:sldId id="263" r:id="rId13"/>
    <p:sldId id="266" r:id="rId14"/>
    <p:sldId id="275" r:id="rId15"/>
    <p:sldId id="276" r:id="rId16"/>
    <p:sldId id="264" r:id="rId17"/>
    <p:sldId id="271" r:id="rId18"/>
    <p:sldId id="272" r:id="rId19"/>
    <p:sldId id="273" r:id="rId20"/>
    <p:sldId id="277" r:id="rId21"/>
    <p:sldId id="278" r:id="rId22"/>
    <p:sldId id="279" r:id="rId23"/>
    <p:sldId id="280" r:id="rId24"/>
    <p:sldId id="284" r:id="rId25"/>
    <p:sldId id="283" r:id="rId26"/>
    <p:sldId id="285" r:id="rId27"/>
    <p:sldId id="281" r:id="rId28"/>
    <p:sldId id="282" r:id="rId2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585" autoAdjust="0"/>
  </p:normalViewPr>
  <p:slideViewPr>
    <p:cSldViewPr>
      <p:cViewPr varScale="1">
        <p:scale>
          <a:sx n="53" d="100"/>
          <a:sy n="53" d="100"/>
        </p:scale>
        <p:origin x="-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64379507-638F-423B-9E65-7FCBB02D0681}" type="datetimeFigureOut">
              <a:rPr/>
              <a:pPr>
                <a:defRPr/>
              </a:pPr>
              <a:t>5/31/2012</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C6526DB-E0D9-4DC2-A3E5-059A8E2746DC}"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6D8041AC-560B-4F0D-9351-4953879D3627}" type="datetimeFigureOut">
              <a:rPr lang="en-US"/>
              <a:pPr>
                <a:defRPr/>
              </a:pPr>
              <a:t>5/31/2012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052B0522-32C4-4490-8364-459DE8B00C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0729A5E4-6DDC-4E94-A0D2-6AF82F9876AF}" type="datetimeFigureOut">
              <a:rPr lang="en-US"/>
              <a:pPr>
                <a:defRPr/>
              </a:pPr>
              <a:t>5/31/2012</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47E7FDA2-F2C0-4E47-B058-48391752E5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017A478F-F68E-47F8-A231-6C8722DB0CF0}" type="datetimeFigureOut">
              <a:rPr lang="en-US"/>
              <a:pPr>
                <a:defRPr/>
              </a:pPr>
              <a:t>5/31/2012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2B605622-4FCE-402B-897D-21CD3871D1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FA69B2BD-109F-4878-83C8-E86A5FF6140D}" type="datetimeFigureOut">
              <a:rPr lang="en-US"/>
              <a:pPr>
                <a:defRPr/>
              </a:pPr>
              <a:t>5/31/2012</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570CB798-FBB0-4353-B5AC-48310C82296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2CB9B1F-DC24-439C-9CEB-C0ACFA571773}" type="datetimeFigureOut">
              <a:rPr lang="en-US"/>
              <a:pPr>
                <a:defRPr/>
              </a:pPr>
              <a:t>5/31/2012</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4AC03E58-5571-4265-B4E1-5D88D9E766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3591B2D1-20F5-4B92-A9DE-12CD4E745A49}" type="datetimeFigureOut">
              <a:rPr lang="en-US"/>
              <a:pPr>
                <a:defRPr/>
              </a:pPr>
              <a:t>5/31/2012</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51FCA6EE-B8B2-4737-B302-9CF08247D2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92F192DF-628E-4834-9B16-4734C85BB12A}" type="datetimeFigureOut">
              <a:rPr lang="en-US"/>
              <a:pPr>
                <a:defRPr/>
              </a:pPr>
              <a:t>5/31/2012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98715E8B-B5EF-4AC7-81BA-643B944DF3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7ACC5167-4CDC-40DF-B773-4C75ECA00446}" type="datetimeFigureOut">
              <a:rPr lang="en-US"/>
              <a:pPr>
                <a:defRPr/>
              </a:pPr>
              <a:t>5/31/2012</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8E244BD2-72EB-47E1-A969-6F4B596914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AFFDE055-5478-455B-8651-2DCEAA8F9CE1}" type="datetimeFigureOut">
              <a:rPr lang="en-US"/>
              <a:pPr>
                <a:defRPr/>
              </a:pPr>
              <a:t>5/31/2012</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613D0FA1-BA5E-4D02-A632-BDEC27554D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E94FA596-2875-44E0-94EA-F965FC65F7DE}" type="datetimeFigureOut">
              <a:rPr lang="en-US"/>
              <a:pPr>
                <a:defRPr/>
              </a:pPr>
              <a:t>5/31/2012</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D5BB73B4-22E8-4F2B-BB31-6D5EF568DE5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0134419B-3E70-4DF8-B51D-797FC359AA9D}" type="datetimeFigureOut">
              <a:rPr lang="en-US"/>
              <a:pPr>
                <a:defRPr/>
              </a:pPr>
              <a:t>5/31/2012</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6760148A-DD54-45FB-90EE-30A4DFFD19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15" r:id="rId7"/>
    <p:sldLayoutId id="2147483714" r:id="rId8"/>
    <p:sldLayoutId id="2147483722" r:id="rId9"/>
    <p:sldLayoutId id="2147483713" r:id="rId10"/>
    <p:sldLayoutId id="2147483723"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atacenter.kidscoun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0"/>
            <a:ext cx="5105400" cy="1115568"/>
          </a:xfrm>
        </p:spPr>
        <p:txBody>
          <a:bodyPr/>
          <a:lstStyle/>
          <a:p>
            <a:pPr fontAlgn="auto">
              <a:spcAft>
                <a:spcPts val="0"/>
              </a:spcAft>
              <a:defRPr/>
            </a:pPr>
            <a:r>
              <a:rPr lang="en-US" dirty="0" smtClean="0"/>
              <a:t>CHAHTA INCHUKKA</a:t>
            </a:r>
            <a:endParaRPr lang="en-US" dirty="0"/>
          </a:p>
        </p:txBody>
      </p:sp>
      <p:sp>
        <p:nvSpPr>
          <p:cNvPr id="13314" name="Subtitle 2"/>
          <p:cNvSpPr>
            <a:spLocks noGrp="1"/>
          </p:cNvSpPr>
          <p:nvPr>
            <p:ph type="subTitle" idx="1"/>
          </p:nvPr>
        </p:nvSpPr>
        <p:spPr>
          <a:xfrm>
            <a:off x="3354388" y="3540125"/>
            <a:ext cx="5114925" cy="1101725"/>
          </a:xfrm>
        </p:spPr>
        <p:txBody>
          <a:bodyPr/>
          <a:lstStyle/>
          <a:p>
            <a:r>
              <a:rPr lang="en-US" smtClean="0"/>
              <a:t>Angela Dancer, Sr. Director</a:t>
            </a:r>
          </a:p>
          <a:p>
            <a:r>
              <a:rPr lang="en-US" smtClean="0"/>
              <a:t>Brandi Smallwood, Director</a:t>
            </a:r>
          </a:p>
        </p:txBody>
      </p:sp>
      <p:pic>
        <p:nvPicPr>
          <p:cNvPr id="13315" name="Picture 2" descr="C:\Documents and Settings\anorris\My Documents\My Pictures\Microsoft Clip Organizer\j0396175.jpg"/>
          <p:cNvPicPr>
            <a:picLocks noChangeAspect="1" noChangeArrowheads="1"/>
          </p:cNvPicPr>
          <p:nvPr/>
        </p:nvPicPr>
        <p:blipFill>
          <a:blip r:embed="rId2"/>
          <a:srcRect/>
          <a:stretch>
            <a:fillRect/>
          </a:stretch>
        </p:blipFill>
        <p:spPr bwMode="auto">
          <a:xfrm>
            <a:off x="0" y="0"/>
            <a:ext cx="2743200" cy="6858000"/>
          </a:xfrm>
          <a:prstGeom prst="rect">
            <a:avLst/>
          </a:prstGeom>
          <a:noFill/>
          <a:ln w="9525">
            <a:noFill/>
            <a:miter lim="800000"/>
            <a:headEnd/>
            <a:tailEnd/>
          </a:ln>
        </p:spPr>
      </p:pic>
      <p:sp>
        <p:nvSpPr>
          <p:cNvPr id="13316" name="TextBox 5"/>
          <p:cNvSpPr txBox="1">
            <a:spLocks noChangeArrowheads="1"/>
          </p:cNvSpPr>
          <p:nvPr/>
        </p:nvSpPr>
        <p:spPr bwMode="auto">
          <a:xfrm>
            <a:off x="5105400" y="4876800"/>
            <a:ext cx="3352800" cy="1200150"/>
          </a:xfrm>
          <a:prstGeom prst="rect">
            <a:avLst/>
          </a:prstGeom>
          <a:noFill/>
          <a:ln w="9525">
            <a:noFill/>
            <a:miter lim="800000"/>
            <a:headEnd/>
            <a:tailEnd/>
          </a:ln>
        </p:spPr>
        <p:txBody>
          <a:bodyPr>
            <a:spAutoFit/>
          </a:bodyPr>
          <a:lstStyle/>
          <a:p>
            <a:pPr algn="ctr"/>
            <a:endParaRPr lang="en-US">
              <a:latin typeface="Trebuchet MS" pitchFamily="34" charset="0"/>
            </a:endParaRPr>
          </a:p>
          <a:p>
            <a:pPr algn="ctr"/>
            <a:r>
              <a:rPr lang="en-US">
                <a:latin typeface="Trebuchet MS" pitchFamily="34" charset="0"/>
              </a:rPr>
              <a:t>Tribal Maternal, Infant and Early Childhood Home Visiting Grantee</a:t>
            </a:r>
          </a:p>
        </p:txBody>
      </p:sp>
      <p:sp>
        <p:nvSpPr>
          <p:cNvPr id="13317" name="TextBox 7"/>
          <p:cNvSpPr txBox="1">
            <a:spLocks noChangeArrowheads="1"/>
          </p:cNvSpPr>
          <p:nvPr/>
        </p:nvSpPr>
        <p:spPr bwMode="auto">
          <a:xfrm>
            <a:off x="4419600" y="838200"/>
            <a:ext cx="4191000" cy="461963"/>
          </a:xfrm>
          <a:prstGeom prst="rect">
            <a:avLst/>
          </a:prstGeom>
          <a:noFill/>
          <a:ln w="9525">
            <a:noFill/>
            <a:miter lim="800000"/>
            <a:headEnd/>
            <a:tailEnd/>
          </a:ln>
        </p:spPr>
        <p:txBody>
          <a:bodyPr>
            <a:spAutoFit/>
          </a:bodyPr>
          <a:lstStyle/>
          <a:p>
            <a:pPr algn="ctr"/>
            <a:r>
              <a:rPr lang="en-US" sz="2400">
                <a:latin typeface="Trebuchet MS" pitchFamily="34" charset="0"/>
              </a:rPr>
              <a:t>Choctaw</a:t>
            </a:r>
            <a:r>
              <a:rPr lang="en-US" sz="2000">
                <a:latin typeface="Trebuchet MS" pitchFamily="34" charset="0"/>
              </a:rPr>
              <a:t> </a:t>
            </a:r>
            <a:r>
              <a:rPr lang="en-US" sz="2400">
                <a:latin typeface="Trebuchet MS" pitchFamily="34" charset="0"/>
              </a:rPr>
              <a:t>Nation of Oklahoma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fontAlgn="auto">
              <a:spcAft>
                <a:spcPts val="0"/>
              </a:spcAft>
              <a:defRPr/>
            </a:pPr>
            <a:r>
              <a:rPr lang="en-US" dirty="0" smtClean="0"/>
              <a:t>HOPE CHART</a:t>
            </a:r>
            <a:endParaRPr lang="en-US" dirty="0"/>
          </a:p>
        </p:txBody>
      </p:sp>
      <p:sp>
        <p:nvSpPr>
          <p:cNvPr id="22530" name="Content Placeholder 3"/>
          <p:cNvSpPr>
            <a:spLocks noGrp="1"/>
          </p:cNvSpPr>
          <p:nvPr>
            <p:ph idx="1"/>
          </p:nvPr>
        </p:nvSpPr>
        <p:spPr>
          <a:xfrm>
            <a:off x="457200" y="1609725"/>
            <a:ext cx="7239000" cy="3495675"/>
          </a:xfrm>
        </p:spPr>
        <p:txBody>
          <a:bodyPr/>
          <a:lstStyle/>
          <a:p>
            <a:r>
              <a:rPr lang="en-US" smtClean="0"/>
              <a:t>Identified the Existing Choctaw Nation Services for Children (Prenatal thru Age 8) and their Parents</a:t>
            </a:r>
          </a:p>
          <a:p>
            <a:pPr lvl="1">
              <a:buFont typeface="Arial" charset="0"/>
              <a:buChar char="•"/>
            </a:pPr>
            <a:r>
              <a:rPr lang="en-US" sz="2000" i="1" smtClean="0">
                <a:solidFill>
                  <a:schemeClr val="tx1"/>
                </a:solidFill>
              </a:rPr>
              <a:t>Parenting Skills</a:t>
            </a:r>
          </a:p>
          <a:p>
            <a:pPr lvl="2">
              <a:buFont typeface="Arial" charset="0"/>
              <a:buChar char="•"/>
            </a:pPr>
            <a:endParaRPr lang="en-US" i="1" smtClean="0"/>
          </a:p>
          <a:p>
            <a:pPr lvl="1">
              <a:buFont typeface="Arial" charset="0"/>
              <a:buChar char="•"/>
            </a:pPr>
            <a:r>
              <a:rPr lang="en-US" sz="2000" i="1" smtClean="0">
                <a:solidFill>
                  <a:schemeClr val="tx1"/>
                </a:solidFill>
              </a:rPr>
              <a:t>Child Health and Education</a:t>
            </a:r>
          </a:p>
          <a:p>
            <a:pPr lvl="1">
              <a:buFont typeface="Arial" charset="0"/>
              <a:buChar char="•"/>
            </a:pPr>
            <a:endParaRPr lang="en-US" sz="2000" i="1" smtClean="0">
              <a:solidFill>
                <a:schemeClr val="tx1"/>
              </a:solidFill>
            </a:endParaRPr>
          </a:p>
          <a:p>
            <a:pPr lvl="1">
              <a:buFont typeface="Arial" charset="0"/>
              <a:buChar char="•"/>
            </a:pPr>
            <a:r>
              <a:rPr lang="en-US" sz="2000" i="1" smtClean="0">
                <a:solidFill>
                  <a:schemeClr val="tx1"/>
                </a:solidFill>
              </a:rPr>
              <a:t>Support for Parents/Families</a:t>
            </a:r>
          </a:p>
          <a:p>
            <a:pPr lvl="1">
              <a:buFont typeface="Arial" charset="0"/>
              <a:buChar char="•"/>
            </a:pPr>
            <a:endParaRPr lang="en-US" smtClean="0"/>
          </a:p>
        </p:txBody>
      </p:sp>
      <p:sp>
        <p:nvSpPr>
          <p:cNvPr id="22531" name="TextBox 4"/>
          <p:cNvSpPr txBox="1">
            <a:spLocks noChangeArrowheads="1"/>
          </p:cNvSpPr>
          <p:nvPr/>
        </p:nvSpPr>
        <p:spPr bwMode="auto">
          <a:xfrm>
            <a:off x="609600" y="5105400"/>
            <a:ext cx="6934200" cy="677863"/>
          </a:xfrm>
          <a:prstGeom prst="rect">
            <a:avLst/>
          </a:prstGeom>
          <a:noFill/>
          <a:ln w="9525">
            <a:noFill/>
            <a:miter lim="800000"/>
            <a:headEnd/>
            <a:tailEnd/>
          </a:ln>
        </p:spPr>
        <p:txBody>
          <a:bodyPr>
            <a:spAutoFit/>
          </a:bodyPr>
          <a:lstStyle/>
          <a:p>
            <a:endParaRPr lang="en-US">
              <a:latin typeface="Trebuchet MS" pitchFamily="34" charset="0"/>
            </a:endParaRPr>
          </a:p>
          <a:p>
            <a:pPr algn="ctr"/>
            <a:r>
              <a:rPr lang="en-US" sz="2000" b="1">
                <a:latin typeface="Trebuchet MS" pitchFamily="34" charset="0"/>
              </a:rPr>
              <a:t>Total of 22 Programs Identified as Available Services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Community cafe</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fontAlgn="auto">
              <a:spcAft>
                <a:spcPts val="0"/>
              </a:spcAft>
              <a:buFont typeface="+mj-lt"/>
              <a:buAutoNum type="arabicPeriod"/>
              <a:defRPr/>
            </a:pPr>
            <a:r>
              <a:rPr lang="en-US" sz="2800" dirty="0" smtClean="0"/>
              <a:t>Team </a:t>
            </a:r>
            <a:r>
              <a:rPr lang="en-US" sz="2800" dirty="0"/>
              <a:t>members participated in a Community Café to determine the direction they felt the needs assessment should take</a:t>
            </a:r>
            <a:r>
              <a:rPr lang="en-US" sz="2800" dirty="0" smtClean="0"/>
              <a:t>.</a:t>
            </a:r>
          </a:p>
          <a:p>
            <a:pPr marL="521208" lvl="1" fontAlgn="auto">
              <a:spcAft>
                <a:spcPts val="0"/>
              </a:spcAft>
              <a:buClr>
                <a:schemeClr val="accent4"/>
              </a:buClr>
              <a:buFont typeface="Arial" pitchFamily="34" charset="0"/>
              <a:buChar char="•"/>
              <a:defRPr/>
            </a:pPr>
            <a:r>
              <a:rPr lang="en-US" sz="2500" dirty="0" smtClean="0">
                <a:solidFill>
                  <a:schemeClr val="tx1">
                    <a:tint val="85000"/>
                  </a:schemeClr>
                </a:solidFill>
              </a:rPr>
              <a:t>Imagine a community where everyone has the opportunity and encouragement to grow up healthy and well adjusted what would you see, hear and experience in this community?</a:t>
            </a:r>
          </a:p>
          <a:p>
            <a:pPr marL="521208" lvl="1" fontAlgn="auto">
              <a:spcAft>
                <a:spcPts val="0"/>
              </a:spcAft>
              <a:buClr>
                <a:schemeClr val="accent4"/>
              </a:buClr>
              <a:buFont typeface="Arial" pitchFamily="34" charset="0"/>
              <a:buChar char="•"/>
              <a:defRPr/>
            </a:pPr>
            <a:r>
              <a:rPr lang="en-US" sz="2500" dirty="0" smtClean="0">
                <a:solidFill>
                  <a:schemeClr val="tx1">
                    <a:tint val="85000"/>
                  </a:schemeClr>
                </a:solidFill>
              </a:rPr>
              <a:t>Think about past and current changes that have taken place in your community, both the positive and the negative. Who or what influences that changes that take place in your community and in what ways?</a:t>
            </a:r>
          </a:p>
          <a:p>
            <a:pPr marL="521208" lvl="1" fontAlgn="auto">
              <a:spcAft>
                <a:spcPts val="0"/>
              </a:spcAft>
              <a:buClr>
                <a:schemeClr val="accent4"/>
              </a:buClr>
              <a:buFont typeface="Arial" pitchFamily="34" charset="0"/>
              <a:buChar char="•"/>
              <a:defRPr/>
            </a:pPr>
            <a:r>
              <a:rPr lang="en-US" sz="2500" dirty="0" smtClean="0">
                <a:solidFill>
                  <a:schemeClr val="tx1">
                    <a:tint val="85000"/>
                  </a:schemeClr>
                </a:solidFill>
              </a:rPr>
              <a:t>What needs to happen or change in your community to make it the best possible place for children and families to live happy, healthy and fulfilled lives?</a:t>
            </a:r>
            <a:endParaRPr lang="en-US" sz="2800" dirty="0" smtClean="0">
              <a:solidFill>
                <a:schemeClr val="tx1">
                  <a:tint val="85000"/>
                </a:schemeClr>
              </a:solidFill>
            </a:endParaRPr>
          </a:p>
          <a:p>
            <a:pPr marL="514350" indent="-514350" fontAlgn="auto">
              <a:spcAft>
                <a:spcPts val="0"/>
              </a:spcAft>
              <a:buFont typeface="+mj-lt"/>
              <a:buAutoNum type="arabicPeriod"/>
              <a:defRPr/>
            </a:pPr>
            <a:r>
              <a:rPr lang="en-US" sz="2800" dirty="0" smtClean="0"/>
              <a:t>A trial survey was given to CN Head Start administration and faculty. </a:t>
            </a:r>
          </a:p>
          <a:p>
            <a:pPr marL="514350" indent="-514350" fontAlgn="auto">
              <a:spcAft>
                <a:spcPts val="0"/>
              </a:spcAft>
              <a:buFont typeface="+mj-lt"/>
              <a:buAutoNum type="arabicPeriod"/>
              <a:defRPr/>
            </a:pPr>
            <a:r>
              <a:rPr lang="en-US" sz="2800" dirty="0" smtClean="0"/>
              <a:t>The Leadership team was provided with the results of the survey</a:t>
            </a:r>
          </a:p>
          <a:p>
            <a:pPr marL="514350" indent="-514350" fontAlgn="auto">
              <a:spcAft>
                <a:spcPts val="0"/>
              </a:spcAft>
              <a:buFont typeface="+mj-lt"/>
              <a:buAutoNum type="arabicPeriod"/>
              <a:defRPr/>
            </a:pP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fontAlgn="auto">
              <a:spcAft>
                <a:spcPts val="0"/>
              </a:spcAft>
              <a:defRPr/>
            </a:pPr>
            <a:r>
              <a:rPr lang="en-US" sz="3200" dirty="0" smtClean="0"/>
              <a:t>Head Start survey results:</a:t>
            </a:r>
            <a:endParaRPr lang="en-US" sz="3200" dirty="0"/>
          </a:p>
        </p:txBody>
      </p:sp>
      <p:pic>
        <p:nvPicPr>
          <p:cNvPr id="24578" name="Picture 3"/>
          <p:cNvPicPr>
            <a:picLocks noChangeAspect="1" noChangeArrowheads="1"/>
          </p:cNvPicPr>
          <p:nvPr/>
        </p:nvPicPr>
        <p:blipFill>
          <a:blip r:embed="rId2"/>
          <a:srcRect/>
          <a:stretch>
            <a:fillRect/>
          </a:stretch>
        </p:blipFill>
        <p:spPr bwMode="auto">
          <a:xfrm>
            <a:off x="152400" y="1066800"/>
            <a:ext cx="8610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pPr fontAlgn="auto">
              <a:spcAft>
                <a:spcPts val="0"/>
              </a:spcAft>
              <a:defRPr/>
            </a:pPr>
            <a:r>
              <a:rPr lang="en-US" sz="3200" dirty="0" smtClean="0"/>
              <a:t>Head Start survey results:</a:t>
            </a:r>
            <a:endParaRPr lang="en-US" sz="3200" dirty="0"/>
          </a:p>
        </p:txBody>
      </p:sp>
      <p:pic>
        <p:nvPicPr>
          <p:cNvPr id="25602" name="Picture 2"/>
          <p:cNvPicPr>
            <a:picLocks noChangeAspect="1" noChangeArrowheads="1"/>
          </p:cNvPicPr>
          <p:nvPr/>
        </p:nvPicPr>
        <p:blipFill>
          <a:blip r:embed="rId2"/>
          <a:srcRect/>
          <a:stretch>
            <a:fillRect/>
          </a:stretch>
        </p:blipFill>
        <p:spPr bwMode="auto">
          <a:xfrm>
            <a:off x="228600" y="1219200"/>
            <a:ext cx="8610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pPr fontAlgn="auto">
              <a:spcAft>
                <a:spcPts val="0"/>
              </a:spcAft>
              <a:defRPr/>
            </a:pPr>
            <a:r>
              <a:rPr lang="en-US" dirty="0" smtClean="0"/>
              <a:t>Community Surveys</a:t>
            </a:r>
            <a:endParaRPr lang="en-US" dirty="0"/>
          </a:p>
        </p:txBody>
      </p:sp>
      <p:graphicFrame>
        <p:nvGraphicFramePr>
          <p:cNvPr id="3" name="Table 2"/>
          <p:cNvGraphicFramePr>
            <a:graphicFrameLocks noGrp="1"/>
          </p:cNvGraphicFramePr>
          <p:nvPr/>
        </p:nvGraphicFramePr>
        <p:xfrm>
          <a:off x="838200" y="1592263"/>
          <a:ext cx="6096000" cy="2195512"/>
        </p:xfrm>
        <a:graphic>
          <a:graphicData uri="http://schemas.openxmlformats.org/drawingml/2006/table">
            <a:tbl>
              <a:tblPr firstRow="1" bandRow="1">
                <a:tableStyleId>{93296810-A885-4BE3-A3E7-6D5BEEA58F35}</a:tableStyleId>
              </a:tblPr>
              <a:tblGrid>
                <a:gridCol w="3048000"/>
                <a:gridCol w="3048000"/>
              </a:tblGrid>
              <a:tr h="341135">
                <a:tc>
                  <a:txBody>
                    <a:bodyPr/>
                    <a:lstStyle/>
                    <a:p>
                      <a:pPr algn="ctr"/>
                      <a:r>
                        <a:rPr lang="en-US" sz="1800" dirty="0" smtClean="0"/>
                        <a:t>Group</a:t>
                      </a:r>
                      <a:endParaRPr lang="en-US" sz="1800" dirty="0"/>
                    </a:p>
                  </a:txBody>
                  <a:tcPr/>
                </a:tc>
                <a:tc>
                  <a:txBody>
                    <a:bodyPr/>
                    <a:lstStyle/>
                    <a:p>
                      <a:pPr algn="ctr"/>
                      <a:r>
                        <a:rPr lang="en-US" sz="1800" dirty="0" smtClean="0"/>
                        <a:t>Number Surveyed</a:t>
                      </a:r>
                      <a:endParaRPr lang="en-US" sz="1800" dirty="0"/>
                    </a:p>
                  </a:txBody>
                  <a:tcPr/>
                </a:tc>
              </a:tr>
              <a:tr h="295009">
                <a:tc>
                  <a:txBody>
                    <a:bodyPr/>
                    <a:lstStyle/>
                    <a:p>
                      <a:r>
                        <a:rPr lang="en-US" sz="1400" dirty="0" smtClean="0"/>
                        <a:t>CN Head</a:t>
                      </a:r>
                      <a:r>
                        <a:rPr lang="en-US" sz="1400" baseline="0" dirty="0" smtClean="0"/>
                        <a:t> Start Parent</a:t>
                      </a:r>
                      <a:endParaRPr lang="en-US" sz="1400" dirty="0"/>
                    </a:p>
                  </a:txBody>
                  <a:tcPr/>
                </a:tc>
                <a:tc>
                  <a:txBody>
                    <a:bodyPr/>
                    <a:lstStyle/>
                    <a:p>
                      <a:pPr algn="ctr"/>
                      <a:r>
                        <a:rPr lang="en-US" sz="1400" dirty="0" smtClean="0"/>
                        <a:t>19</a:t>
                      </a:r>
                      <a:endParaRPr lang="en-US" sz="1400" dirty="0"/>
                    </a:p>
                  </a:txBody>
                  <a:tcPr/>
                </a:tc>
              </a:tr>
              <a:tr h="295009">
                <a:tc>
                  <a:txBody>
                    <a:bodyPr/>
                    <a:lstStyle/>
                    <a:p>
                      <a:r>
                        <a:rPr lang="en-US" sz="1400" dirty="0" smtClean="0"/>
                        <a:t>CN</a:t>
                      </a:r>
                      <a:r>
                        <a:rPr lang="en-US" sz="1400" baseline="0" dirty="0" smtClean="0"/>
                        <a:t> Daycare Parent</a:t>
                      </a:r>
                      <a:endParaRPr lang="en-US" sz="1400" dirty="0"/>
                    </a:p>
                  </a:txBody>
                  <a:tcPr/>
                </a:tc>
                <a:tc>
                  <a:txBody>
                    <a:bodyPr/>
                    <a:lstStyle/>
                    <a:p>
                      <a:pPr algn="ctr"/>
                      <a:r>
                        <a:rPr lang="en-US" sz="1400" dirty="0" smtClean="0"/>
                        <a:t>16</a:t>
                      </a:r>
                      <a:endParaRPr lang="en-US" sz="1400" dirty="0"/>
                    </a:p>
                  </a:txBody>
                  <a:tcPr/>
                </a:tc>
              </a:tr>
              <a:tr h="295009">
                <a:tc>
                  <a:txBody>
                    <a:bodyPr/>
                    <a:lstStyle/>
                    <a:p>
                      <a:r>
                        <a:rPr lang="en-US" sz="1400" dirty="0" smtClean="0"/>
                        <a:t>CN AFL Teen</a:t>
                      </a:r>
                      <a:r>
                        <a:rPr lang="en-US" sz="1400" baseline="0" dirty="0" smtClean="0"/>
                        <a:t> Parent</a:t>
                      </a:r>
                      <a:endParaRPr lang="en-US" sz="1400" dirty="0"/>
                    </a:p>
                  </a:txBody>
                  <a:tcPr/>
                </a:tc>
                <a:tc>
                  <a:txBody>
                    <a:bodyPr/>
                    <a:lstStyle/>
                    <a:p>
                      <a:pPr algn="ctr"/>
                      <a:r>
                        <a:rPr lang="en-US" sz="1400" dirty="0" smtClean="0"/>
                        <a:t>3</a:t>
                      </a:r>
                      <a:endParaRPr lang="en-US" sz="1400" dirty="0"/>
                    </a:p>
                  </a:txBody>
                  <a:tcPr/>
                </a:tc>
              </a:tr>
              <a:tr h="295009">
                <a:tc>
                  <a:txBody>
                    <a:bodyPr/>
                    <a:lstStyle/>
                    <a:p>
                      <a:r>
                        <a:rPr lang="en-US" sz="1400" dirty="0" smtClean="0"/>
                        <a:t>CN</a:t>
                      </a:r>
                      <a:r>
                        <a:rPr lang="en-US" sz="1400" baseline="0" dirty="0" smtClean="0"/>
                        <a:t> WIC Parent</a:t>
                      </a:r>
                      <a:endParaRPr lang="en-US" sz="1400" dirty="0"/>
                    </a:p>
                  </a:txBody>
                  <a:tcPr/>
                </a:tc>
                <a:tc>
                  <a:txBody>
                    <a:bodyPr/>
                    <a:lstStyle/>
                    <a:p>
                      <a:pPr algn="ctr"/>
                      <a:r>
                        <a:rPr lang="en-US" sz="1400" dirty="0" smtClean="0"/>
                        <a:t>7</a:t>
                      </a:r>
                      <a:endParaRPr lang="en-US" sz="1400" dirty="0"/>
                    </a:p>
                  </a:txBody>
                  <a:tcPr/>
                </a:tc>
              </a:tr>
              <a:tr h="295009">
                <a:tc>
                  <a:txBody>
                    <a:bodyPr/>
                    <a:lstStyle/>
                    <a:p>
                      <a:r>
                        <a:rPr lang="en-US" sz="1400" dirty="0" smtClean="0"/>
                        <a:t>CN Health Clinic Parent</a:t>
                      </a:r>
                      <a:endParaRPr lang="en-US" sz="1400" dirty="0"/>
                    </a:p>
                  </a:txBody>
                  <a:tcPr/>
                </a:tc>
                <a:tc>
                  <a:txBody>
                    <a:bodyPr/>
                    <a:lstStyle/>
                    <a:p>
                      <a:pPr algn="ctr"/>
                      <a:r>
                        <a:rPr lang="en-US" sz="1400" dirty="0" smtClean="0"/>
                        <a:t>20</a:t>
                      </a:r>
                      <a:endParaRPr lang="en-US" sz="1400" dirty="0"/>
                    </a:p>
                  </a:txBody>
                  <a:tcPr/>
                </a:tc>
              </a:tr>
              <a:tr h="295009">
                <a:tc>
                  <a:txBody>
                    <a:bodyPr/>
                    <a:lstStyle/>
                    <a:p>
                      <a:r>
                        <a:rPr lang="en-US" sz="1400" dirty="0" smtClean="0"/>
                        <a:t>Professional</a:t>
                      </a:r>
                      <a:endParaRPr lang="en-US" sz="1400" dirty="0"/>
                    </a:p>
                  </a:txBody>
                  <a:tcPr/>
                </a:tc>
                <a:tc>
                  <a:txBody>
                    <a:bodyPr/>
                    <a:lstStyle/>
                    <a:p>
                      <a:pPr algn="ctr"/>
                      <a:r>
                        <a:rPr lang="en-US" sz="1400" dirty="0" smtClean="0"/>
                        <a:t>29</a:t>
                      </a:r>
                      <a:endParaRPr lang="en-US" sz="1400" dirty="0"/>
                    </a:p>
                  </a:txBody>
                  <a:tcPr/>
                </a:tc>
              </a:tr>
            </a:tbl>
          </a:graphicData>
        </a:graphic>
      </p:graphicFrame>
      <p:pic>
        <p:nvPicPr>
          <p:cNvPr id="26652" name="Picture 2"/>
          <p:cNvPicPr>
            <a:picLocks noChangeAspect="1" noChangeArrowheads="1"/>
          </p:cNvPicPr>
          <p:nvPr/>
        </p:nvPicPr>
        <p:blipFill>
          <a:blip r:embed="rId2"/>
          <a:srcRect/>
          <a:stretch>
            <a:fillRect/>
          </a:stretch>
        </p:blipFill>
        <p:spPr bwMode="auto">
          <a:xfrm>
            <a:off x="1600200" y="4267200"/>
            <a:ext cx="4572000" cy="2514600"/>
          </a:xfrm>
          <a:prstGeom prst="rect">
            <a:avLst/>
          </a:prstGeom>
          <a:noFill/>
          <a:ln w="9525">
            <a:noFill/>
            <a:miter lim="800000"/>
            <a:headEnd/>
            <a:tailEnd/>
          </a:ln>
        </p:spPr>
      </p:pic>
      <p:sp>
        <p:nvSpPr>
          <p:cNvPr id="26653" name="TextBox 4"/>
          <p:cNvSpPr txBox="1">
            <a:spLocks noChangeArrowheads="1"/>
          </p:cNvSpPr>
          <p:nvPr/>
        </p:nvSpPr>
        <p:spPr bwMode="auto">
          <a:xfrm>
            <a:off x="533400" y="1143000"/>
            <a:ext cx="5257800" cy="369888"/>
          </a:xfrm>
          <a:prstGeom prst="rect">
            <a:avLst/>
          </a:prstGeom>
          <a:noFill/>
          <a:ln w="9525">
            <a:noFill/>
            <a:miter lim="800000"/>
            <a:headEnd/>
            <a:tailEnd/>
          </a:ln>
        </p:spPr>
        <p:txBody>
          <a:bodyPr>
            <a:spAutoFit/>
          </a:bodyPr>
          <a:lstStyle/>
          <a:p>
            <a:r>
              <a:rPr lang="en-US">
                <a:latin typeface="Trebuchet MS" pitchFamily="34" charset="0"/>
              </a:rPr>
              <a:t>Participant Groups</a:t>
            </a:r>
          </a:p>
        </p:txBody>
      </p:sp>
      <p:sp>
        <p:nvSpPr>
          <p:cNvPr id="26654" name="TextBox 5"/>
          <p:cNvSpPr txBox="1">
            <a:spLocks noChangeArrowheads="1"/>
          </p:cNvSpPr>
          <p:nvPr/>
        </p:nvSpPr>
        <p:spPr bwMode="auto">
          <a:xfrm>
            <a:off x="558800" y="4038600"/>
            <a:ext cx="5257800" cy="369888"/>
          </a:xfrm>
          <a:prstGeom prst="rect">
            <a:avLst/>
          </a:prstGeom>
          <a:noFill/>
          <a:ln w="9525">
            <a:noFill/>
            <a:miter lim="800000"/>
            <a:headEnd/>
            <a:tailEnd/>
          </a:ln>
        </p:spPr>
        <p:txBody>
          <a:bodyPr>
            <a:spAutoFit/>
          </a:bodyPr>
          <a:lstStyle/>
          <a:p>
            <a:r>
              <a:rPr lang="en-US">
                <a:latin typeface="Trebuchet MS" pitchFamily="34" charset="0"/>
              </a:rPr>
              <a:t>Native American Affiliation of Participants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lstStyle/>
          <a:p>
            <a:pPr fontAlgn="auto">
              <a:spcAft>
                <a:spcPts val="0"/>
              </a:spcAft>
              <a:defRPr/>
            </a:pPr>
            <a:r>
              <a:rPr lang="en-US" dirty="0" smtClean="0"/>
              <a:t>FOCUS Groups</a:t>
            </a:r>
            <a:endParaRPr lang="en-US" dirty="0"/>
          </a:p>
        </p:txBody>
      </p:sp>
      <p:graphicFrame>
        <p:nvGraphicFramePr>
          <p:cNvPr id="27650" name="Chart 3"/>
          <p:cNvGraphicFramePr>
            <a:graphicFrameLocks/>
          </p:cNvGraphicFramePr>
          <p:nvPr/>
        </p:nvGraphicFramePr>
        <p:xfrm>
          <a:off x="990600" y="1676400"/>
          <a:ext cx="5438775" cy="1676400"/>
        </p:xfrm>
        <a:graphic>
          <a:graphicData uri="http://schemas.openxmlformats.org/presentationml/2006/ole">
            <p:oleObj spid="_x0000_s27650" r:id="rId3" imgW="5438103" imgH="1676545" progId="Excel.Chart.8">
              <p:embed/>
            </p:oleObj>
          </a:graphicData>
        </a:graphic>
      </p:graphicFrame>
      <p:graphicFrame>
        <p:nvGraphicFramePr>
          <p:cNvPr id="27651" name="Chart 5"/>
          <p:cNvGraphicFramePr>
            <a:graphicFrameLocks/>
          </p:cNvGraphicFramePr>
          <p:nvPr/>
        </p:nvGraphicFramePr>
        <p:xfrm>
          <a:off x="914400" y="4038600"/>
          <a:ext cx="5791200" cy="2319338"/>
        </p:xfrm>
        <a:graphic>
          <a:graphicData uri="http://schemas.openxmlformats.org/presentationml/2006/ole">
            <p:oleObj spid="_x0000_s27651" r:id="rId4" imgW="5791702" imgH="2316681" progId="Excel.Chart.8">
              <p:embed/>
            </p:oleObj>
          </a:graphicData>
        </a:graphic>
      </p:graphicFrame>
      <p:sp>
        <p:nvSpPr>
          <p:cNvPr id="27652" name="TextBox 6"/>
          <p:cNvSpPr txBox="1">
            <a:spLocks noChangeArrowheads="1"/>
          </p:cNvSpPr>
          <p:nvPr/>
        </p:nvSpPr>
        <p:spPr bwMode="auto">
          <a:xfrm>
            <a:off x="477838" y="3657600"/>
            <a:ext cx="5867400" cy="369888"/>
          </a:xfrm>
          <a:prstGeom prst="rect">
            <a:avLst/>
          </a:prstGeom>
          <a:noFill/>
          <a:ln w="9525">
            <a:noFill/>
            <a:miter lim="800000"/>
            <a:headEnd/>
            <a:tailEnd/>
          </a:ln>
        </p:spPr>
        <p:txBody>
          <a:bodyPr>
            <a:spAutoFit/>
          </a:bodyPr>
          <a:lstStyle/>
          <a:p>
            <a:r>
              <a:rPr lang="en-US">
                <a:latin typeface="Trebuchet MS" pitchFamily="34" charset="0"/>
              </a:rPr>
              <a:t>Existing Home Visitation Services</a:t>
            </a:r>
          </a:p>
        </p:txBody>
      </p:sp>
      <p:sp>
        <p:nvSpPr>
          <p:cNvPr id="27653" name="TextBox 7"/>
          <p:cNvSpPr txBox="1">
            <a:spLocks noChangeArrowheads="1"/>
          </p:cNvSpPr>
          <p:nvPr/>
        </p:nvSpPr>
        <p:spPr bwMode="auto">
          <a:xfrm>
            <a:off x="533400" y="1219200"/>
            <a:ext cx="5410200" cy="381000"/>
          </a:xfrm>
          <a:prstGeom prst="rect">
            <a:avLst/>
          </a:prstGeom>
          <a:noFill/>
          <a:ln w="9525">
            <a:noFill/>
            <a:miter lim="800000"/>
            <a:headEnd/>
            <a:tailEnd/>
          </a:ln>
        </p:spPr>
        <p:txBody>
          <a:bodyPr>
            <a:spAutoFit/>
          </a:bodyPr>
          <a:lstStyle/>
          <a:p>
            <a:r>
              <a:rPr lang="en-US">
                <a:latin typeface="Trebuchet MS" pitchFamily="34" charset="0"/>
              </a:rPr>
              <a:t>Caregiver Role - Participants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fontAlgn="auto">
              <a:spcAft>
                <a:spcPts val="0"/>
              </a:spcAft>
              <a:defRPr/>
            </a:pPr>
            <a:r>
              <a:rPr lang="en-US" dirty="0" err="1" smtClean="0"/>
              <a:t>Chahta</a:t>
            </a:r>
            <a:r>
              <a:rPr lang="en-US" dirty="0" smtClean="0"/>
              <a:t> elders</a:t>
            </a:r>
            <a:endParaRPr lang="en-US" dirty="0"/>
          </a:p>
        </p:txBody>
      </p:sp>
      <p:sp>
        <p:nvSpPr>
          <p:cNvPr id="3" name="Content Placeholder 2"/>
          <p:cNvSpPr>
            <a:spLocks noGrp="1"/>
          </p:cNvSpPr>
          <p:nvPr>
            <p:ph idx="1"/>
          </p:nvPr>
        </p:nvSpPr>
        <p:spPr>
          <a:xfrm>
            <a:off x="457200" y="1143000"/>
            <a:ext cx="7239000" cy="3581400"/>
          </a:xfrm>
        </p:spPr>
        <p:txBody>
          <a:bodyPr>
            <a:normAutofit lnSpcReduction="10000"/>
          </a:bodyPr>
          <a:lstStyle/>
          <a:p>
            <a:pPr marL="274320" indent="-274320" fontAlgn="auto">
              <a:spcAft>
                <a:spcPts val="0"/>
              </a:spcAft>
              <a:buFont typeface="Wingdings 2"/>
              <a:buChar char=""/>
              <a:defRPr/>
            </a:pPr>
            <a:r>
              <a:rPr lang="en-US" dirty="0" smtClean="0">
                <a:latin typeface="Gill Sans MT" pitchFamily="34" charset="0"/>
              </a:rPr>
              <a:t>Most focus group participants were either raising grandchildren, had grandchildren placed in foster care</a:t>
            </a:r>
            <a:r>
              <a:rPr lang="en-US" dirty="0">
                <a:latin typeface="Gill Sans MT" pitchFamily="34" charset="0"/>
              </a:rPr>
              <a:t> </a:t>
            </a:r>
            <a:r>
              <a:rPr lang="en-US" dirty="0" smtClean="0">
                <a:latin typeface="Gill Sans MT" pitchFamily="34" charset="0"/>
              </a:rPr>
              <a:t>and/or grandchildren with autism or autistic tendencies.</a:t>
            </a:r>
          </a:p>
          <a:p>
            <a:pPr marL="274320" indent="-274320" fontAlgn="auto">
              <a:spcAft>
                <a:spcPts val="0"/>
              </a:spcAft>
              <a:buFont typeface="Wingdings 2"/>
              <a:buChar char=""/>
              <a:defRPr/>
            </a:pPr>
            <a:r>
              <a:rPr lang="en-US" dirty="0" smtClean="0">
                <a:latin typeface="Gill Sans MT" pitchFamily="34" charset="0"/>
              </a:rPr>
              <a:t>Quiet, reserved and a challenge to engage.</a:t>
            </a:r>
            <a:endParaRPr lang="en-US" dirty="0">
              <a:latin typeface="Gill Sans MT" pitchFamily="34" charset="0"/>
            </a:endParaRPr>
          </a:p>
          <a:p>
            <a:pPr marL="274320" indent="-274320" fontAlgn="auto">
              <a:spcAft>
                <a:spcPts val="0"/>
              </a:spcAft>
              <a:buFont typeface="Wingdings 2"/>
              <a:buChar char=""/>
              <a:defRPr/>
            </a:pPr>
            <a:r>
              <a:rPr lang="en-US" dirty="0" smtClean="0">
                <a:latin typeface="Gill Sans MT" pitchFamily="34" charset="0"/>
              </a:rPr>
              <a:t>Consistent </a:t>
            </a:r>
            <a:r>
              <a:rPr lang="en-US" dirty="0">
                <a:latin typeface="Gill Sans MT" pitchFamily="34" charset="0"/>
              </a:rPr>
              <a:t>in </a:t>
            </a:r>
            <a:r>
              <a:rPr lang="en-US" dirty="0" smtClean="0">
                <a:latin typeface="Gill Sans MT" pitchFamily="34" charset="0"/>
              </a:rPr>
              <a:t>desire </a:t>
            </a:r>
            <a:r>
              <a:rPr lang="en-US" dirty="0">
                <a:latin typeface="Gill Sans MT" pitchFamily="34" charset="0"/>
              </a:rPr>
              <a:t>for parenting and child development </a:t>
            </a:r>
            <a:r>
              <a:rPr lang="en-US" dirty="0" smtClean="0">
                <a:latin typeface="Gill Sans MT" pitchFamily="34" charset="0"/>
              </a:rPr>
              <a:t>education;  empowering caregivers in parenting skills and being able to detect </a:t>
            </a:r>
            <a:r>
              <a:rPr lang="en-US" dirty="0">
                <a:latin typeface="Gill Sans MT" pitchFamily="34" charset="0"/>
              </a:rPr>
              <a:t>early signs of </a:t>
            </a:r>
            <a:r>
              <a:rPr lang="en-US" dirty="0" smtClean="0">
                <a:latin typeface="Gill Sans MT" pitchFamily="34" charset="0"/>
              </a:rPr>
              <a:t>concerns in child development.</a:t>
            </a:r>
            <a:r>
              <a:rPr lang="en-US" dirty="0" smtClean="0">
                <a:solidFill>
                  <a:schemeClr val="tx2"/>
                </a:solidFill>
                <a:latin typeface="Gill Sans MT" pitchFamily="34" charset="0"/>
              </a:rPr>
              <a:t> </a:t>
            </a:r>
            <a:endParaRPr lang="en-US" dirty="0">
              <a:solidFill>
                <a:schemeClr val="tx2"/>
              </a:solidFill>
              <a:latin typeface="Gill Sans MT" pitchFamily="34" charset="0"/>
            </a:endParaRPr>
          </a:p>
          <a:p>
            <a:pPr marL="0" indent="0" fontAlgn="auto">
              <a:spcAft>
                <a:spcPts val="0"/>
              </a:spcAft>
              <a:buFont typeface="Wingdings 2"/>
              <a:buNone/>
              <a:defRPr/>
            </a:pPr>
            <a:endParaRPr lang="en-US" dirty="0"/>
          </a:p>
        </p:txBody>
      </p:sp>
      <p:sp>
        <p:nvSpPr>
          <p:cNvPr id="28675" name="TextBox 3"/>
          <p:cNvSpPr txBox="1">
            <a:spLocks noChangeArrowheads="1"/>
          </p:cNvSpPr>
          <p:nvPr/>
        </p:nvSpPr>
        <p:spPr bwMode="auto">
          <a:xfrm>
            <a:off x="304800" y="4965700"/>
            <a:ext cx="7543800" cy="1200150"/>
          </a:xfrm>
          <a:prstGeom prst="rect">
            <a:avLst/>
          </a:prstGeom>
          <a:noFill/>
          <a:ln w="9525">
            <a:noFill/>
            <a:miter lim="800000"/>
            <a:headEnd/>
            <a:tailEnd/>
          </a:ln>
        </p:spPr>
        <p:txBody>
          <a:bodyPr>
            <a:spAutoFit/>
          </a:bodyPr>
          <a:lstStyle/>
          <a:p>
            <a:pPr algn="ctr"/>
            <a:r>
              <a:rPr lang="en-US" sz="2400">
                <a:solidFill>
                  <a:schemeClr val="tx2"/>
                </a:solidFill>
                <a:latin typeface="Gill Sans MT" pitchFamily="34" charset="0"/>
              </a:rPr>
              <a:t>Stories like this are driving Chahta Inchukka to develop a comprehensive program to provide needed services to guardians and caregivers of young children.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578064"/>
            <a:ext cx="3429000" cy="2057400"/>
          </a:xfrm>
        </p:spPr>
        <p:txBody>
          <a:bodyPr/>
          <a:lstStyle/>
          <a:p>
            <a:pPr fontAlgn="auto">
              <a:spcAft>
                <a:spcPts val="0"/>
              </a:spcAft>
              <a:defRPr/>
            </a:pPr>
            <a:r>
              <a:rPr lang="en-US" sz="4400" dirty="0" smtClean="0"/>
              <a:t>MODEL SELECTION</a:t>
            </a:r>
            <a:endParaRPr lang="en-US" sz="4400" dirty="0"/>
          </a:p>
        </p:txBody>
      </p:sp>
      <p:sp>
        <p:nvSpPr>
          <p:cNvPr id="29698" name="Text Placeholder 4"/>
          <p:cNvSpPr>
            <a:spLocks noGrp="1"/>
          </p:cNvSpPr>
          <p:nvPr>
            <p:ph type="body" sz="half" idx="2"/>
          </p:nvPr>
        </p:nvSpPr>
        <p:spPr>
          <a:xfrm>
            <a:off x="5389563" y="3282950"/>
            <a:ext cx="3429000" cy="1920875"/>
          </a:xfrm>
        </p:spPr>
        <p:txBody>
          <a:bodyPr/>
          <a:lstStyle/>
          <a:p>
            <a:pPr marL="285750" indent="-285750">
              <a:spcBef>
                <a:spcPct val="0"/>
              </a:spcBef>
              <a:buFont typeface="Wingdings" pitchFamily="2" charset="2"/>
              <a:buChar char="q"/>
            </a:pPr>
            <a:r>
              <a:rPr lang="en-US" sz="2000" smtClean="0"/>
              <a:t>Identified Areas of Need</a:t>
            </a:r>
          </a:p>
          <a:p>
            <a:pPr marL="285750" indent="-285750">
              <a:spcBef>
                <a:spcPct val="0"/>
              </a:spcBef>
              <a:buFont typeface="Wingdings" pitchFamily="2" charset="2"/>
              <a:buChar char="q"/>
            </a:pPr>
            <a:endParaRPr lang="en-US" sz="2000" smtClean="0"/>
          </a:p>
          <a:p>
            <a:pPr marL="285750" indent="-285750">
              <a:spcBef>
                <a:spcPct val="0"/>
              </a:spcBef>
              <a:buFont typeface="Wingdings" pitchFamily="2" charset="2"/>
              <a:buChar char="q"/>
            </a:pPr>
            <a:r>
              <a:rPr lang="en-US" sz="2000" smtClean="0"/>
              <a:t>Benchmarks and Constructs</a:t>
            </a:r>
          </a:p>
          <a:p>
            <a:pPr marL="285750" indent="-285750">
              <a:spcBef>
                <a:spcPct val="0"/>
              </a:spcBef>
              <a:buFont typeface="Wingdings" pitchFamily="2" charset="2"/>
              <a:buChar char="q"/>
            </a:pPr>
            <a:endParaRPr lang="en-US" sz="2000" smtClean="0"/>
          </a:p>
          <a:p>
            <a:pPr marL="285750" indent="-285750">
              <a:spcBef>
                <a:spcPct val="0"/>
              </a:spcBef>
              <a:buFont typeface="Wingdings" pitchFamily="2" charset="2"/>
              <a:buChar char="q"/>
            </a:pPr>
            <a:r>
              <a:rPr lang="en-US" sz="2000" smtClean="0"/>
              <a:t>Assessments</a:t>
            </a:r>
          </a:p>
        </p:txBody>
      </p:sp>
      <p:pic>
        <p:nvPicPr>
          <p:cNvPr id="29699" name="Picture 2" descr="C:\Documents and Settings\bmorris\My Documents\Document Files\My Pictures\CImade.sage.JPG"/>
          <p:cNvPicPr>
            <a:picLocks noChangeAspect="1" noChangeArrowheads="1"/>
          </p:cNvPicPr>
          <p:nvPr/>
        </p:nvPicPr>
        <p:blipFill>
          <a:blip r:embed="rId2"/>
          <a:srcRect/>
          <a:stretch>
            <a:fillRect/>
          </a:stretch>
        </p:blipFill>
        <p:spPr bwMode="auto">
          <a:xfrm rot="-381139">
            <a:off x="935038" y="779463"/>
            <a:ext cx="3895725" cy="481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Identified Areas of need</a:t>
            </a:r>
            <a:endParaRPr lang="en-US" dirty="0"/>
          </a:p>
        </p:txBody>
      </p:sp>
      <p:sp>
        <p:nvSpPr>
          <p:cNvPr id="30722" name="TextBox 1"/>
          <p:cNvSpPr txBox="1">
            <a:spLocks noChangeArrowheads="1"/>
          </p:cNvSpPr>
          <p:nvPr/>
        </p:nvSpPr>
        <p:spPr bwMode="auto">
          <a:xfrm>
            <a:off x="533400" y="1752600"/>
            <a:ext cx="7315200" cy="3970338"/>
          </a:xfrm>
          <a:prstGeom prst="rect">
            <a:avLst/>
          </a:prstGeom>
          <a:noFill/>
          <a:ln w="9525">
            <a:noFill/>
            <a:miter lim="800000"/>
            <a:headEnd/>
            <a:tailEnd/>
          </a:ln>
        </p:spPr>
        <p:txBody>
          <a:bodyPr>
            <a:spAutoFit/>
          </a:bodyPr>
          <a:lstStyle/>
          <a:p>
            <a:pPr marL="285750" indent="-285750">
              <a:buFont typeface="Wingdings" pitchFamily="2" charset="2"/>
              <a:buChar char="v"/>
            </a:pPr>
            <a:r>
              <a:rPr lang="en-US" sz="2800">
                <a:latin typeface="Trebuchet MS" pitchFamily="34" charset="0"/>
              </a:rPr>
              <a:t>Improvement of School Readiness</a:t>
            </a:r>
          </a:p>
          <a:p>
            <a:pPr marL="285750" indent="-285750">
              <a:buFont typeface="Wingdings" pitchFamily="2" charset="2"/>
              <a:buChar char="v"/>
            </a:pPr>
            <a:endParaRPr lang="en-US" sz="2800">
              <a:latin typeface="Trebuchet MS" pitchFamily="34" charset="0"/>
            </a:endParaRPr>
          </a:p>
          <a:p>
            <a:pPr marL="285750" indent="-285750">
              <a:buFont typeface="Wingdings" pitchFamily="2" charset="2"/>
              <a:buChar char="v"/>
            </a:pPr>
            <a:r>
              <a:rPr lang="en-US" sz="2800">
                <a:latin typeface="Trebuchet MS" pitchFamily="34" charset="0"/>
              </a:rPr>
              <a:t>Reduction of Domestic Violence </a:t>
            </a:r>
          </a:p>
          <a:p>
            <a:pPr marL="285750" indent="-285750">
              <a:buFont typeface="Wingdings" pitchFamily="2" charset="2"/>
              <a:buChar char="v"/>
            </a:pPr>
            <a:endParaRPr lang="en-US" sz="2800">
              <a:latin typeface="Trebuchet MS" pitchFamily="34" charset="0"/>
            </a:endParaRPr>
          </a:p>
          <a:p>
            <a:pPr marL="285750" indent="-285750">
              <a:buFont typeface="Wingdings" pitchFamily="2" charset="2"/>
              <a:buChar char="v"/>
            </a:pPr>
            <a:r>
              <a:rPr lang="en-US" sz="2800">
                <a:latin typeface="Trebuchet MS" pitchFamily="34" charset="0"/>
              </a:rPr>
              <a:t>Improvement of Family Socio-Economic Status</a:t>
            </a:r>
          </a:p>
          <a:p>
            <a:pPr marL="285750" indent="-285750">
              <a:buFont typeface="Wingdings" pitchFamily="2" charset="2"/>
              <a:buChar char="v"/>
            </a:pPr>
            <a:endParaRPr lang="en-US" sz="2800">
              <a:latin typeface="Trebuchet MS" pitchFamily="34" charset="0"/>
            </a:endParaRPr>
          </a:p>
          <a:p>
            <a:pPr marL="285750" indent="-285750">
              <a:buFont typeface="Wingdings" pitchFamily="2" charset="2"/>
              <a:buChar char="v"/>
            </a:pPr>
            <a:r>
              <a:rPr lang="en-US" sz="2800">
                <a:latin typeface="Trebuchet MS" pitchFamily="34" charset="0"/>
              </a:rPr>
              <a:t>Improvement in Coordination of Referrals to Community Resources and Supports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t>Preferred Methods of Service Delivery</a:t>
            </a:r>
            <a:endParaRPr lang="en-US" dirty="0"/>
          </a:p>
        </p:txBody>
      </p:sp>
      <p:graphicFrame>
        <p:nvGraphicFramePr>
          <p:cNvPr id="4" name="Table 3"/>
          <p:cNvGraphicFramePr>
            <a:graphicFrameLocks noGrp="1"/>
          </p:cNvGraphicFramePr>
          <p:nvPr/>
        </p:nvGraphicFramePr>
        <p:xfrm>
          <a:off x="685800" y="1600200"/>
          <a:ext cx="6781800" cy="4419600"/>
        </p:xfrm>
        <a:graphic>
          <a:graphicData uri="http://schemas.openxmlformats.org/drawingml/2006/table">
            <a:tbl>
              <a:tblPr firstRow="1" firstCol="1" bandRow="1">
                <a:tableStyleId>{FABFCF23-3B69-468F-B69F-88F6DE6A72F2}</a:tableStyleId>
              </a:tblPr>
              <a:tblGrid>
                <a:gridCol w="2356529"/>
                <a:gridCol w="2219531"/>
                <a:gridCol w="2205741"/>
              </a:tblGrid>
              <a:tr h="519953">
                <a:tc>
                  <a:txBody>
                    <a:bodyPr/>
                    <a:lstStyle/>
                    <a:p>
                      <a:pPr marL="0" marR="0" algn="ctr">
                        <a:lnSpc>
                          <a:spcPct val="115000"/>
                        </a:lnSpc>
                        <a:spcBef>
                          <a:spcPts val="0"/>
                        </a:spcBef>
                        <a:spcAft>
                          <a:spcPts val="0"/>
                        </a:spcAft>
                      </a:pPr>
                      <a:r>
                        <a:rPr lang="en-US" sz="1400" dirty="0">
                          <a:effectLst/>
                        </a:rPr>
                        <a:t>Method of Service Delivery</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Online Survey</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Focus Groups</a:t>
                      </a:r>
                      <a:endParaRPr lang="en-US" sz="1400" b="1">
                        <a:effectLst/>
                        <a:latin typeface="Calibri"/>
                        <a:ea typeface="Calibri"/>
                        <a:cs typeface="Times New Roman"/>
                      </a:endParaRPr>
                    </a:p>
                  </a:txBody>
                  <a:tcPr marL="68580" marR="68580" marT="0" marB="0"/>
                </a:tc>
              </a:tr>
              <a:tr h="519953">
                <a:tc>
                  <a:txBody>
                    <a:bodyPr/>
                    <a:lstStyle/>
                    <a:p>
                      <a:pPr marL="0" marR="0" algn="l">
                        <a:lnSpc>
                          <a:spcPct val="115000"/>
                        </a:lnSpc>
                        <a:spcBef>
                          <a:spcPts val="0"/>
                        </a:spcBef>
                        <a:spcAft>
                          <a:spcPts val="0"/>
                        </a:spcAft>
                      </a:pPr>
                      <a:r>
                        <a:rPr lang="en-US" sz="1400" dirty="0">
                          <a:effectLst/>
                        </a:rPr>
                        <a:t>General Group Parent Training Meeting</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29.6%</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19.3%</a:t>
                      </a:r>
                      <a:endParaRPr lang="en-US" sz="1400" b="1">
                        <a:effectLst/>
                        <a:latin typeface="Calibri"/>
                        <a:ea typeface="Calibri"/>
                        <a:cs typeface="Times New Roman"/>
                      </a:endParaRPr>
                    </a:p>
                  </a:txBody>
                  <a:tcPr marL="68580" marR="68580" marT="0" marB="0"/>
                </a:tc>
              </a:tr>
              <a:tr h="519953">
                <a:tc>
                  <a:txBody>
                    <a:bodyPr/>
                    <a:lstStyle/>
                    <a:p>
                      <a:pPr marL="0" marR="0" algn="l">
                        <a:lnSpc>
                          <a:spcPct val="115000"/>
                        </a:lnSpc>
                        <a:spcBef>
                          <a:spcPts val="0"/>
                        </a:spcBef>
                        <a:spcAft>
                          <a:spcPts val="0"/>
                        </a:spcAft>
                      </a:pPr>
                      <a:r>
                        <a:rPr lang="en-US" sz="1400">
                          <a:effectLst/>
                        </a:rPr>
                        <a:t>Individual Home Based Services</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22.2%</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15.9%</a:t>
                      </a:r>
                      <a:endParaRPr lang="en-US" sz="1400" b="1">
                        <a:effectLst/>
                        <a:latin typeface="Calibri"/>
                        <a:ea typeface="Calibri"/>
                        <a:cs typeface="Times New Roman"/>
                      </a:endParaRPr>
                    </a:p>
                  </a:txBody>
                  <a:tcPr marL="68580" marR="68580" marT="0" marB="0"/>
                </a:tc>
              </a:tr>
              <a:tr h="519953">
                <a:tc>
                  <a:txBody>
                    <a:bodyPr/>
                    <a:lstStyle/>
                    <a:p>
                      <a:pPr marL="0" marR="0" algn="l">
                        <a:lnSpc>
                          <a:spcPct val="115000"/>
                        </a:lnSpc>
                        <a:spcBef>
                          <a:spcPts val="0"/>
                        </a:spcBef>
                        <a:spcAft>
                          <a:spcPts val="0"/>
                        </a:spcAft>
                      </a:pPr>
                      <a:r>
                        <a:rPr lang="en-US" sz="1400">
                          <a:effectLst/>
                        </a:rPr>
                        <a:t>Professional In-Office Services</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9.3%</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8.0%</a:t>
                      </a:r>
                      <a:endParaRPr lang="en-US" sz="1400" b="1" dirty="0">
                        <a:effectLst/>
                        <a:latin typeface="Calibri"/>
                        <a:ea typeface="Calibri"/>
                        <a:cs typeface="Times New Roman"/>
                      </a:endParaRPr>
                    </a:p>
                  </a:txBody>
                  <a:tcPr marL="68580" marR="68580" marT="0" marB="0"/>
                </a:tc>
              </a:tr>
              <a:tr h="1039906">
                <a:tc>
                  <a:txBody>
                    <a:bodyPr/>
                    <a:lstStyle/>
                    <a:p>
                      <a:pPr marL="0" marR="0" algn="l">
                        <a:lnSpc>
                          <a:spcPct val="115000"/>
                        </a:lnSpc>
                        <a:spcBef>
                          <a:spcPts val="0"/>
                        </a:spcBef>
                        <a:spcAft>
                          <a:spcPts val="0"/>
                        </a:spcAft>
                      </a:pPr>
                      <a:r>
                        <a:rPr lang="en-US" sz="1400" dirty="0">
                          <a:effectLst/>
                        </a:rPr>
                        <a:t>Both General Group Parent Training Mtg. and Individual Home Based Services</a:t>
                      </a:r>
                      <a:endParaRPr lang="en-US" sz="1400" b="1" dirty="0">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400" dirty="0">
                          <a:effectLst/>
                        </a:rPr>
                        <a:t>35.2%</a:t>
                      </a:r>
                      <a:endParaRPr lang="en-US" sz="1400" b="1" dirty="0">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400" dirty="0">
                          <a:effectLst/>
                        </a:rPr>
                        <a:t>52.3%</a:t>
                      </a:r>
                      <a:endParaRPr lang="en-US" sz="1400" b="1" dirty="0">
                        <a:effectLst/>
                        <a:latin typeface="Calibri"/>
                        <a:ea typeface="Calibri"/>
                        <a:cs typeface="Times New Roman"/>
                      </a:endParaRPr>
                    </a:p>
                  </a:txBody>
                  <a:tcPr marL="68580" marR="68580" marT="0" marB="0">
                    <a:solidFill>
                      <a:schemeClr val="accent5">
                        <a:lumMod val="60000"/>
                        <a:lumOff val="40000"/>
                      </a:schemeClr>
                    </a:solidFill>
                  </a:tcPr>
                </a:tc>
              </a:tr>
              <a:tr h="1039906">
                <a:tc>
                  <a:txBody>
                    <a:bodyPr/>
                    <a:lstStyle/>
                    <a:p>
                      <a:pPr marL="0" marR="0" algn="l">
                        <a:lnSpc>
                          <a:spcPct val="115000"/>
                        </a:lnSpc>
                        <a:spcBef>
                          <a:spcPts val="0"/>
                        </a:spcBef>
                        <a:spcAft>
                          <a:spcPts val="0"/>
                        </a:spcAft>
                      </a:pPr>
                      <a:r>
                        <a:rPr lang="en-US" sz="1400">
                          <a:effectLst/>
                        </a:rPr>
                        <a:t>Both General Group Parent Training Mtg. and Professional In-Office Services and </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1.9%</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1.1%</a:t>
                      </a:r>
                      <a:endParaRPr lang="en-US" sz="1400" b="1" dirty="0">
                        <a:effectLst/>
                        <a:latin typeface="Calibri"/>
                        <a:ea typeface="Calibri"/>
                        <a:cs typeface="Times New Roman"/>
                      </a:endParaRPr>
                    </a:p>
                  </a:txBody>
                  <a:tcPr marL="68580" marR="68580" marT="0" marB="0"/>
                </a:tc>
              </a:tr>
              <a:tr h="259976">
                <a:tc>
                  <a:txBody>
                    <a:bodyPr/>
                    <a:lstStyle/>
                    <a:p>
                      <a:pPr marL="0" marR="0" algn="l">
                        <a:lnSpc>
                          <a:spcPct val="115000"/>
                        </a:lnSpc>
                        <a:spcBef>
                          <a:spcPts val="0"/>
                        </a:spcBef>
                        <a:spcAft>
                          <a:spcPts val="0"/>
                        </a:spcAft>
                      </a:pPr>
                      <a:r>
                        <a:rPr lang="en-US" sz="1400">
                          <a:effectLst/>
                        </a:rPr>
                        <a:t>No Response</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1.9%</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3.4%</a:t>
                      </a:r>
                      <a:endParaRPr lang="en-US" sz="1400" b="1"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Background information</a:t>
            </a:r>
            <a:endParaRPr lang="en-US" dirty="0"/>
          </a:p>
        </p:txBody>
      </p:sp>
      <p:sp>
        <p:nvSpPr>
          <p:cNvPr id="3" name="Content Placeholder 2"/>
          <p:cNvSpPr>
            <a:spLocks noGrp="1"/>
          </p:cNvSpPr>
          <p:nvPr>
            <p:ph sz="half" idx="1"/>
          </p:nvPr>
        </p:nvSpPr>
        <p:spPr>
          <a:xfrm>
            <a:off x="457200" y="1600200"/>
            <a:ext cx="3352800" cy="4525963"/>
          </a:xfrm>
        </p:spPr>
        <p:txBody>
          <a:bodyPr>
            <a:normAutofit fontScale="77500" lnSpcReduction="20000"/>
          </a:bodyPr>
          <a:lstStyle/>
          <a:p>
            <a:pPr marL="274320" indent="-274320" fontAlgn="auto">
              <a:spcAft>
                <a:spcPts val="0"/>
              </a:spcAft>
              <a:buFont typeface="Wingdings 2"/>
              <a:buChar char=""/>
              <a:defRPr/>
            </a:pPr>
            <a:r>
              <a:rPr lang="en-US" dirty="0">
                <a:latin typeface="Gill Sans MT" pitchFamily="34" charset="0"/>
              </a:rPr>
              <a:t>The Choctaw Nation of Oklahoma serves </a:t>
            </a:r>
            <a:r>
              <a:rPr lang="en-US" dirty="0" smtClean="0">
                <a:latin typeface="Gill Sans MT" pitchFamily="34" charset="0"/>
              </a:rPr>
              <a:t>90,000 </a:t>
            </a:r>
            <a:r>
              <a:rPr lang="en-US" dirty="0">
                <a:latin typeface="Gill Sans MT" pitchFamily="34" charset="0"/>
              </a:rPr>
              <a:t>Tribal members scattered through out a 10 ½ county service area in southeastern Oklahoma. </a:t>
            </a:r>
            <a:endParaRPr lang="en-US" dirty="0" smtClean="0">
              <a:latin typeface="Gill Sans MT" pitchFamily="34" charset="0"/>
            </a:endParaRPr>
          </a:p>
          <a:p>
            <a:pPr marL="274320" indent="-274320" fontAlgn="auto">
              <a:spcAft>
                <a:spcPts val="0"/>
              </a:spcAft>
              <a:buFont typeface="Wingdings 2"/>
              <a:buChar char=""/>
              <a:defRPr/>
            </a:pPr>
            <a:r>
              <a:rPr lang="en-US" dirty="0" smtClean="0">
                <a:latin typeface="Gill Sans MT" pitchFamily="34" charset="0"/>
              </a:rPr>
              <a:t>As </a:t>
            </a:r>
            <a:r>
              <a:rPr lang="en-US" dirty="0">
                <a:latin typeface="Gill Sans MT" pitchFamily="34" charset="0"/>
              </a:rPr>
              <a:t>an integrated Tribe (i.e., not reservation based), the </a:t>
            </a:r>
            <a:r>
              <a:rPr lang="en-US" dirty="0" smtClean="0">
                <a:latin typeface="Gill Sans MT" pitchFamily="34" charset="0"/>
              </a:rPr>
              <a:t>Choctaw Nation service </a:t>
            </a:r>
            <a:r>
              <a:rPr lang="en-US" dirty="0">
                <a:latin typeface="Gill Sans MT" pitchFamily="34" charset="0"/>
              </a:rPr>
              <a:t>area spans over more than 11,000 square miles of beautiful hill country that is extremely remote, rural, and poverty stricken</a:t>
            </a:r>
            <a:r>
              <a:rPr lang="en-US" dirty="0" smtClean="0">
                <a:latin typeface="Gill Sans MT" pitchFamily="34" charset="0"/>
              </a:rPr>
              <a:t>. </a:t>
            </a:r>
            <a:endParaRPr lang="en-US" dirty="0">
              <a:latin typeface="Gill Sans MT" pitchFamily="34" charset="0"/>
            </a:endParaRPr>
          </a:p>
          <a:p>
            <a:pPr marL="274320" indent="-274320" fontAlgn="auto">
              <a:spcAft>
                <a:spcPts val="0"/>
              </a:spcAft>
              <a:buFont typeface="Wingdings 2"/>
              <a:buChar char=""/>
              <a:defRPr/>
            </a:pPr>
            <a:endParaRPr lang="en-US" dirty="0"/>
          </a:p>
        </p:txBody>
      </p:sp>
      <p:pic>
        <p:nvPicPr>
          <p:cNvPr id="14339" name="Content Placeholder 7"/>
          <p:cNvPicPr>
            <a:picLocks noGrp="1" noChangeAspect="1"/>
          </p:cNvPicPr>
          <p:nvPr>
            <p:ph sz="half" idx="2"/>
          </p:nvPr>
        </p:nvPicPr>
        <p:blipFill>
          <a:blip r:embed="rId2"/>
          <a:srcRect/>
          <a:stretch>
            <a:fillRect/>
          </a:stretch>
        </p:blipFill>
        <p:spPr>
          <a:xfrm>
            <a:off x="3810000" y="1905000"/>
            <a:ext cx="4262438" cy="3200400"/>
          </a:xfrm>
        </p:spPr>
      </p:pic>
      <p:sp>
        <p:nvSpPr>
          <p:cNvPr id="14340" name="TextBox 10"/>
          <p:cNvSpPr txBox="1">
            <a:spLocks noChangeArrowheads="1"/>
          </p:cNvSpPr>
          <p:nvPr/>
        </p:nvSpPr>
        <p:spPr bwMode="auto">
          <a:xfrm>
            <a:off x="4068763" y="5105400"/>
            <a:ext cx="3886200" cy="830263"/>
          </a:xfrm>
          <a:prstGeom prst="rect">
            <a:avLst/>
          </a:prstGeom>
          <a:noFill/>
          <a:ln w="9525">
            <a:noFill/>
            <a:miter lim="800000"/>
            <a:headEnd/>
            <a:tailEnd/>
          </a:ln>
        </p:spPr>
        <p:txBody>
          <a:bodyPr>
            <a:spAutoFit/>
          </a:bodyPr>
          <a:lstStyle/>
          <a:p>
            <a:pPr algn="ctr"/>
            <a:r>
              <a:rPr lang="en-US" sz="1600">
                <a:solidFill>
                  <a:schemeClr val="tx2"/>
                </a:solidFill>
                <a:latin typeface="Gill Sans MT" pitchFamily="34" charset="0"/>
              </a:rPr>
              <a:t>Tribal coverage area is equal to the size of Maryland, Delaware, Rhode Island, and District of Columbia combined.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518160"/>
          </a:xfrm>
        </p:spPr>
        <p:txBody>
          <a:bodyPr>
            <a:noAutofit/>
          </a:bodyPr>
          <a:lstStyle/>
          <a:p>
            <a:pPr fontAlgn="auto">
              <a:spcAft>
                <a:spcPts val="0"/>
              </a:spcAft>
              <a:defRPr/>
            </a:pPr>
            <a:r>
              <a:rPr lang="en-US" sz="4000" dirty="0" smtClean="0"/>
              <a:t>Curriculum </a:t>
            </a:r>
            <a:endParaRPr lang="en-US" sz="4000" dirty="0"/>
          </a:p>
        </p:txBody>
      </p:sp>
      <p:sp>
        <p:nvSpPr>
          <p:cNvPr id="32770" name="Content Placeholder 4"/>
          <p:cNvSpPr>
            <a:spLocks noGrp="1"/>
          </p:cNvSpPr>
          <p:nvPr>
            <p:ph idx="1"/>
          </p:nvPr>
        </p:nvSpPr>
        <p:spPr>
          <a:xfrm>
            <a:off x="457200" y="1066800"/>
            <a:ext cx="7239000" cy="5389563"/>
          </a:xfrm>
        </p:spPr>
        <p:txBody>
          <a:bodyPr/>
          <a:lstStyle/>
          <a:p>
            <a:r>
              <a:rPr lang="en-US" sz="2800" smtClean="0"/>
              <a:t>Addressed top 4 areas of need.</a:t>
            </a:r>
          </a:p>
          <a:p>
            <a:endParaRPr lang="en-US" sz="2800" smtClean="0"/>
          </a:p>
          <a:p>
            <a:r>
              <a:rPr lang="en-US" sz="2800" smtClean="0"/>
              <a:t>Service delivery preference of community.</a:t>
            </a:r>
          </a:p>
          <a:p>
            <a:endParaRPr lang="en-US" sz="2800" smtClean="0"/>
          </a:p>
          <a:p>
            <a:r>
              <a:rPr lang="en-US" sz="2800" smtClean="0"/>
              <a:t>Promising Approach for Tribal Communities.</a:t>
            </a:r>
          </a:p>
          <a:p>
            <a:endParaRPr lang="en-US" sz="2800" smtClean="0"/>
          </a:p>
          <a:p>
            <a:r>
              <a:rPr lang="en-US" sz="2800" smtClean="0"/>
              <a:t>Culturally Adaptable</a:t>
            </a:r>
          </a:p>
          <a:p>
            <a:endParaRPr lang="en-US" sz="2800" smtClean="0"/>
          </a:p>
          <a:p>
            <a:r>
              <a:rPr lang="en-US" sz="2800" smtClean="0"/>
              <a:t>Financially Attainable</a:t>
            </a:r>
          </a:p>
        </p:txBody>
      </p:sp>
      <p:pic>
        <p:nvPicPr>
          <p:cNvPr id="32771" name="Picture 2" descr="https://encrypted-tbn3.google.com/images?q=tbn:ANd9GcQ--wSulVrYmk7P538hPTpiTO9e8sKMxPrYeIGk9sVryksyeejf8Q"/>
          <p:cNvPicPr>
            <a:picLocks noChangeAspect="1" noChangeArrowheads="1"/>
          </p:cNvPicPr>
          <p:nvPr/>
        </p:nvPicPr>
        <p:blipFill>
          <a:blip r:embed="rId2"/>
          <a:srcRect/>
          <a:stretch>
            <a:fillRect/>
          </a:stretch>
        </p:blipFill>
        <p:spPr bwMode="auto">
          <a:xfrm>
            <a:off x="4800600" y="4419600"/>
            <a:ext cx="25622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z="4000" dirty="0"/>
              <a:t>Parents as teachers</a:t>
            </a:r>
            <a:endParaRPr sz="4000" dirty="0"/>
          </a:p>
        </p:txBody>
      </p:sp>
      <p:sp>
        <p:nvSpPr>
          <p:cNvPr id="33794" name="Content Placeholder 3"/>
          <p:cNvSpPr>
            <a:spLocks noGrp="1"/>
          </p:cNvSpPr>
          <p:nvPr>
            <p:ph sz="half" idx="1"/>
          </p:nvPr>
        </p:nvSpPr>
        <p:spPr>
          <a:xfrm>
            <a:off x="457200" y="1600200"/>
            <a:ext cx="7239000" cy="4905375"/>
          </a:xfrm>
        </p:spPr>
        <p:txBody>
          <a:bodyPr/>
          <a:lstStyle/>
          <a:p>
            <a:r>
              <a:rPr lang="en-US" smtClean="0"/>
              <a:t>Development Centered Parenting</a:t>
            </a:r>
          </a:p>
          <a:p>
            <a:pPr lvl="1"/>
            <a:r>
              <a:rPr lang="en-US" smtClean="0"/>
              <a:t>Child development</a:t>
            </a:r>
          </a:p>
          <a:p>
            <a:pPr lvl="1"/>
            <a:r>
              <a:rPr lang="en-US" smtClean="0"/>
              <a:t>Increase parent knowledge </a:t>
            </a:r>
          </a:p>
          <a:p>
            <a:r>
              <a:rPr lang="en-US" smtClean="0"/>
              <a:t>Parent/Child Activity</a:t>
            </a:r>
          </a:p>
          <a:p>
            <a:pPr lvl="1"/>
            <a:r>
              <a:rPr lang="en-US" smtClean="0"/>
              <a:t>School readiness</a:t>
            </a:r>
          </a:p>
          <a:p>
            <a:pPr lvl="1"/>
            <a:r>
              <a:rPr lang="en-US" smtClean="0"/>
              <a:t>All areas of child development</a:t>
            </a:r>
          </a:p>
          <a:p>
            <a:r>
              <a:rPr lang="en-US" smtClean="0"/>
              <a:t>Family Well-Being</a:t>
            </a:r>
          </a:p>
          <a:p>
            <a:pPr lvl="1"/>
            <a:r>
              <a:rPr lang="en-US" smtClean="0"/>
              <a:t>Total Support</a:t>
            </a:r>
          </a:p>
          <a:p>
            <a:endParaRPr lang="en-US" smtClean="0"/>
          </a:p>
        </p:txBody>
      </p:sp>
      <p:pic>
        <p:nvPicPr>
          <p:cNvPr id="33795" name="Picture 6"/>
          <p:cNvPicPr>
            <a:picLocks noChangeAspect="1" noChangeArrowheads="1"/>
          </p:cNvPicPr>
          <p:nvPr/>
        </p:nvPicPr>
        <p:blipFill>
          <a:blip r:embed="rId2"/>
          <a:srcRect/>
          <a:stretch>
            <a:fillRect/>
          </a:stretch>
        </p:blipFill>
        <p:spPr bwMode="auto">
          <a:xfrm rot="-1698427">
            <a:off x="5697538" y="4448175"/>
            <a:ext cx="2046287"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pPr fontAlgn="auto">
              <a:spcAft>
                <a:spcPts val="0"/>
              </a:spcAft>
              <a:defRPr/>
            </a:pPr>
            <a:r>
              <a:rPr lang="en-US" dirty="0" smtClean="0"/>
              <a:t>Parents as teachers</a:t>
            </a:r>
            <a:endParaRPr lang="en-US" dirty="0"/>
          </a:p>
        </p:txBody>
      </p:sp>
      <p:sp>
        <p:nvSpPr>
          <p:cNvPr id="5" name="Content Placeholder 4"/>
          <p:cNvSpPr>
            <a:spLocks noGrp="1"/>
          </p:cNvSpPr>
          <p:nvPr>
            <p:ph sz="half" idx="1"/>
          </p:nvPr>
        </p:nvSpPr>
        <p:spPr>
          <a:xfrm>
            <a:off x="457200" y="1600200"/>
            <a:ext cx="3521075" cy="4525963"/>
          </a:xfrm>
        </p:spPr>
        <p:txBody>
          <a:bodyPr>
            <a:normAutofit fontScale="92500" lnSpcReduction="10000"/>
          </a:bodyPr>
          <a:lstStyle/>
          <a:p>
            <a:pPr marL="274320" indent="-274320" fontAlgn="auto">
              <a:spcAft>
                <a:spcPts val="0"/>
              </a:spcAft>
              <a:buFont typeface="Wingdings 2"/>
              <a:buChar char=""/>
              <a:defRPr/>
            </a:pPr>
            <a:r>
              <a:rPr lang="en-US" b="1" dirty="0" smtClean="0"/>
              <a:t>Bi-Weekly Home Visits with Monthly Group Meetings</a:t>
            </a:r>
            <a:endParaRPr lang="en-US" b="1" dirty="0"/>
          </a:p>
          <a:p>
            <a:pPr marL="274320" indent="-274320" fontAlgn="auto">
              <a:spcAft>
                <a:spcPts val="0"/>
              </a:spcAft>
              <a:buFont typeface="Wingdings 2"/>
              <a:buChar char=""/>
              <a:defRPr/>
            </a:pPr>
            <a:r>
              <a:rPr lang="en-US" b="1" dirty="0" smtClean="0"/>
              <a:t>Flexibility and Ease</a:t>
            </a:r>
            <a:endParaRPr lang="en-US" b="1" dirty="0"/>
          </a:p>
          <a:p>
            <a:pPr marL="274320" indent="-274320" fontAlgn="auto">
              <a:spcAft>
                <a:spcPts val="0"/>
              </a:spcAft>
              <a:buFont typeface="Wingdings 2"/>
              <a:buChar char=""/>
              <a:defRPr/>
            </a:pPr>
            <a:r>
              <a:rPr lang="en-US" b="1" dirty="0" smtClean="0"/>
              <a:t>Vast amount of Information Available</a:t>
            </a:r>
            <a:endParaRPr lang="en-US" b="1" dirty="0"/>
          </a:p>
          <a:p>
            <a:pPr marL="274320" indent="-274320" fontAlgn="auto">
              <a:spcAft>
                <a:spcPts val="0"/>
              </a:spcAft>
              <a:buFont typeface="Wingdings 2"/>
              <a:buChar char=""/>
              <a:defRPr/>
            </a:pPr>
            <a:r>
              <a:rPr lang="en-US" b="1" dirty="0" smtClean="0"/>
              <a:t>Support of Model Developer</a:t>
            </a:r>
          </a:p>
          <a:p>
            <a:pPr marL="274320" indent="-274320" fontAlgn="auto">
              <a:spcAft>
                <a:spcPts val="0"/>
              </a:spcAft>
              <a:buFont typeface="Wingdings 2"/>
              <a:buChar char=""/>
              <a:defRPr/>
            </a:pPr>
            <a:r>
              <a:rPr lang="en-US" b="1" dirty="0" smtClean="0"/>
              <a:t>Familiar to Community </a:t>
            </a:r>
            <a:endParaRPr lang="en-US" b="1" dirty="0"/>
          </a:p>
        </p:txBody>
      </p:sp>
      <p:sp>
        <p:nvSpPr>
          <p:cNvPr id="6" name="Content Placeholder 5"/>
          <p:cNvSpPr>
            <a:spLocks noGrp="1"/>
          </p:cNvSpPr>
          <p:nvPr>
            <p:ph sz="half" idx="2"/>
          </p:nvPr>
        </p:nvSpPr>
        <p:spPr>
          <a:xfrm>
            <a:off x="4178300" y="1600200"/>
            <a:ext cx="3521075" cy="4525963"/>
          </a:xfrm>
        </p:spPr>
        <p:txBody>
          <a:bodyPr>
            <a:normAutofit fontScale="92500" lnSpcReduction="10000"/>
          </a:bodyPr>
          <a:lstStyle/>
          <a:p>
            <a:pPr marL="274320" indent="-274320" fontAlgn="auto">
              <a:spcAft>
                <a:spcPts val="0"/>
              </a:spcAft>
              <a:buFont typeface="Wingdings 2"/>
              <a:buChar char=""/>
              <a:defRPr/>
            </a:pPr>
            <a:endParaRPr lang="en-US" dirty="0"/>
          </a:p>
        </p:txBody>
      </p:sp>
      <p:pic>
        <p:nvPicPr>
          <p:cNvPr id="34820" name="Picture 3"/>
          <p:cNvPicPr>
            <a:picLocks noChangeAspect="1" noChangeArrowheads="1"/>
          </p:cNvPicPr>
          <p:nvPr/>
        </p:nvPicPr>
        <p:blipFill>
          <a:blip r:embed="rId2"/>
          <a:srcRect/>
          <a:stretch>
            <a:fillRect/>
          </a:stretch>
        </p:blipFill>
        <p:spPr bwMode="auto">
          <a:xfrm>
            <a:off x="4191000" y="1622425"/>
            <a:ext cx="350520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sz="4000" dirty="0" smtClean="0"/>
              <a:t>Cultural Adaptions</a:t>
            </a:r>
            <a:endParaRPr lang="en-US" sz="4000" dirty="0"/>
          </a:p>
        </p:txBody>
      </p:sp>
      <p:sp>
        <p:nvSpPr>
          <p:cNvPr id="35842" name="Content Placeholder 2"/>
          <p:cNvSpPr>
            <a:spLocks noGrp="1"/>
          </p:cNvSpPr>
          <p:nvPr>
            <p:ph idx="1"/>
          </p:nvPr>
        </p:nvSpPr>
        <p:spPr>
          <a:xfrm>
            <a:off x="457200" y="1609725"/>
            <a:ext cx="7239000" cy="2428875"/>
          </a:xfrm>
        </p:spPr>
        <p:txBody>
          <a:bodyPr/>
          <a:lstStyle/>
          <a:p>
            <a:r>
              <a:rPr lang="en-US" sz="2400" b="1" i="1" smtClean="0"/>
              <a:t>Chahta Inchukka </a:t>
            </a:r>
            <a:r>
              <a:rPr lang="en-US" sz="2400" smtClean="0"/>
              <a:t>staff chose to use monthly group meetings as their vehicle to provide cultural education to the families.</a:t>
            </a:r>
          </a:p>
          <a:p>
            <a:r>
              <a:rPr lang="en-US" sz="2400" b="1" i="1" smtClean="0"/>
              <a:t>Positive Indian Parenting: Honoring our Children by Honoring our Traditions</a:t>
            </a:r>
            <a:r>
              <a:rPr lang="en-US" sz="2400" smtClean="0"/>
              <a:t> – National Indian Child Welfare Association</a:t>
            </a:r>
          </a:p>
        </p:txBody>
      </p:sp>
      <p:sp>
        <p:nvSpPr>
          <p:cNvPr id="35843" name="TextBox 3"/>
          <p:cNvSpPr txBox="1">
            <a:spLocks noChangeArrowheads="1"/>
          </p:cNvSpPr>
          <p:nvPr/>
        </p:nvSpPr>
        <p:spPr bwMode="auto">
          <a:xfrm>
            <a:off x="762000" y="4329113"/>
            <a:ext cx="3352800" cy="2030412"/>
          </a:xfrm>
          <a:prstGeom prst="rect">
            <a:avLst/>
          </a:prstGeom>
          <a:noFill/>
          <a:ln w="9525">
            <a:noFill/>
            <a:miter lim="800000"/>
            <a:headEnd/>
            <a:tailEnd/>
          </a:ln>
        </p:spPr>
        <p:txBody>
          <a:bodyPr>
            <a:spAutoFit/>
          </a:bodyPr>
          <a:lstStyle/>
          <a:p>
            <a:pPr marL="285750" indent="-285750">
              <a:buFont typeface="Wingdings" pitchFamily="2" charset="2"/>
              <a:buChar char="Ø"/>
            </a:pPr>
            <a:r>
              <a:rPr lang="en-US">
                <a:latin typeface="Trebuchet MS" pitchFamily="34" charset="0"/>
              </a:rPr>
              <a:t>Traditional Parenting</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Lessons of the Storyteller</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Lessons of the Cradleboard</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Harmony in Child Rearing</a:t>
            </a:r>
          </a:p>
        </p:txBody>
      </p:sp>
      <p:sp>
        <p:nvSpPr>
          <p:cNvPr id="35844" name="TextBox 4"/>
          <p:cNvSpPr txBox="1">
            <a:spLocks noChangeArrowheads="1"/>
          </p:cNvSpPr>
          <p:nvPr/>
        </p:nvSpPr>
        <p:spPr bwMode="auto">
          <a:xfrm>
            <a:off x="4038600" y="4329113"/>
            <a:ext cx="3886200" cy="2030412"/>
          </a:xfrm>
          <a:prstGeom prst="rect">
            <a:avLst/>
          </a:prstGeom>
          <a:noFill/>
          <a:ln w="9525">
            <a:noFill/>
            <a:miter lim="800000"/>
            <a:headEnd/>
            <a:tailEnd/>
          </a:ln>
        </p:spPr>
        <p:txBody>
          <a:bodyPr>
            <a:spAutoFit/>
          </a:bodyPr>
          <a:lstStyle/>
          <a:p>
            <a:pPr marL="285750" indent="-285750">
              <a:buFont typeface="Wingdings" pitchFamily="2" charset="2"/>
              <a:buChar char="Ø"/>
            </a:pPr>
            <a:r>
              <a:rPr lang="en-US">
                <a:latin typeface="Trebuchet MS" pitchFamily="34" charset="0"/>
              </a:rPr>
              <a:t>Traditional Behavior Mgmt.</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Lessons of Mother Nature</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Praise in Traditional Parenting</a:t>
            </a:r>
          </a:p>
          <a:p>
            <a:pPr marL="285750" indent="-285750">
              <a:buFont typeface="Wingdings" pitchFamily="2" charset="2"/>
              <a:buChar char="Ø"/>
            </a:pPr>
            <a:endParaRPr lang="en-US">
              <a:latin typeface="Trebuchet MS" pitchFamily="34" charset="0"/>
            </a:endParaRPr>
          </a:p>
          <a:p>
            <a:pPr marL="285750" indent="-285750">
              <a:buFont typeface="Wingdings" pitchFamily="2" charset="2"/>
              <a:buChar char="Ø"/>
            </a:pPr>
            <a:r>
              <a:rPr lang="en-US">
                <a:latin typeface="Trebuchet MS" pitchFamily="34" charset="0"/>
              </a:rPr>
              <a:t>Choices in Parenting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pPr fontAlgn="auto">
              <a:spcAft>
                <a:spcPts val="0"/>
              </a:spcAft>
              <a:defRPr/>
            </a:pPr>
            <a:r>
              <a:rPr lang="en-US" dirty="0" smtClean="0"/>
              <a:t>Benchmarks: Data Collection</a:t>
            </a:r>
            <a:endParaRPr lang="en-US" dirty="0"/>
          </a:p>
        </p:txBody>
      </p:sp>
      <p:graphicFrame>
        <p:nvGraphicFramePr>
          <p:cNvPr id="4" name="Table 3"/>
          <p:cNvGraphicFramePr>
            <a:graphicFrameLocks noGrp="1"/>
          </p:cNvGraphicFramePr>
          <p:nvPr/>
        </p:nvGraphicFramePr>
        <p:xfrm>
          <a:off x="457200" y="1295400"/>
          <a:ext cx="7315200" cy="5257800"/>
        </p:xfrm>
        <a:graphic>
          <a:graphicData uri="http://schemas.openxmlformats.org/drawingml/2006/table">
            <a:tbl>
              <a:tblPr firstRow="1" bandRow="1">
                <a:tableStyleId>{0E3FDE45-AF77-4B5C-9715-49D594BDF05E}</a:tableStyleId>
              </a:tblPr>
              <a:tblGrid>
                <a:gridCol w="7315200"/>
              </a:tblGrid>
              <a:tr h="766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Benchmark 1: Improved Maternal and Newborn Health (9)</a:t>
                      </a:r>
                    </a:p>
                    <a:p>
                      <a:endParaRPr lang="en-US" dirty="0"/>
                    </a:p>
                  </a:txBody>
                  <a:tcPr/>
                </a:tc>
              </a:tr>
              <a:tr h="1095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Benchmark 2: Child Injuries, Child Abuse, Neglect or Maltreatment, and Reduction of Emergency Department Visits (7)</a:t>
                      </a:r>
                    </a:p>
                    <a:p>
                      <a:endParaRPr lang="en-US" dirty="0"/>
                    </a:p>
                  </a:txBody>
                  <a:tcPr/>
                </a:tc>
              </a:tr>
              <a:tr h="766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Benchmark 3: Improvement in School Readiness and Achievement (9)</a:t>
                      </a:r>
                    </a:p>
                    <a:p>
                      <a:endParaRPr lang="en-US" dirty="0"/>
                    </a:p>
                  </a:txBody>
                  <a:tcPr/>
                </a:tc>
              </a:tr>
              <a:tr h="766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Benchmark 4: Domestic Violence (3)</a:t>
                      </a:r>
                    </a:p>
                    <a:p>
                      <a:endParaRPr lang="en-US" dirty="0"/>
                    </a:p>
                  </a:txBody>
                  <a:tcPr/>
                </a:tc>
              </a:tr>
              <a:tr h="766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Benchmark 5: Family Economic Self-Sufficiency (3)</a:t>
                      </a:r>
                    </a:p>
                    <a:p>
                      <a:endParaRPr lang="en-US" dirty="0"/>
                    </a:p>
                  </a:txBody>
                  <a:tcPr/>
                </a:tc>
              </a:tr>
              <a:tr h="1095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Benchmark 6: Coordination and Referrals for Other Community Resources and Supports (5)</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Instruments: Data Collection</a:t>
            </a:r>
            <a:endParaRPr lang="en-US" dirty="0"/>
          </a:p>
        </p:txBody>
      </p:sp>
      <p:sp>
        <p:nvSpPr>
          <p:cNvPr id="3" name="Content Placeholder 2"/>
          <p:cNvSpPr>
            <a:spLocks noGrp="1"/>
          </p:cNvSpPr>
          <p:nvPr>
            <p:ph sz="half" idx="1"/>
          </p:nvPr>
        </p:nvSpPr>
        <p:spPr>
          <a:xfrm>
            <a:off x="457200" y="1600200"/>
            <a:ext cx="3521075" cy="4525963"/>
          </a:xfrm>
        </p:spPr>
        <p:txBody>
          <a:bodyPr>
            <a:normAutofit fontScale="92500" lnSpcReduction="10000"/>
          </a:bodyPr>
          <a:lstStyle/>
          <a:p>
            <a:pPr marL="274320" indent="-274320" fontAlgn="auto">
              <a:spcAft>
                <a:spcPts val="0"/>
              </a:spcAft>
              <a:buFont typeface="Wingdings 2"/>
              <a:buChar char=""/>
              <a:defRPr/>
            </a:pPr>
            <a:r>
              <a:rPr lang="en-US" dirty="0" smtClean="0"/>
              <a:t>Ages </a:t>
            </a:r>
            <a:r>
              <a:rPr lang="en-US" dirty="0"/>
              <a:t>and Stages, 3</a:t>
            </a:r>
            <a:r>
              <a:rPr lang="en-US" baseline="30000" dirty="0"/>
              <a:t>rd</a:t>
            </a:r>
            <a:r>
              <a:rPr lang="en-US" dirty="0"/>
              <a:t> Edition</a:t>
            </a:r>
          </a:p>
          <a:p>
            <a:pPr marL="274320" indent="-274320" fontAlgn="auto">
              <a:spcAft>
                <a:spcPts val="0"/>
              </a:spcAft>
              <a:buFont typeface="Wingdings 2"/>
              <a:buChar char=""/>
              <a:defRPr/>
            </a:pPr>
            <a:r>
              <a:rPr lang="en-US" dirty="0"/>
              <a:t>Ages and Stages – Social Emotional</a:t>
            </a:r>
          </a:p>
          <a:p>
            <a:pPr marL="274320" indent="-274320" fontAlgn="auto">
              <a:spcAft>
                <a:spcPts val="0"/>
              </a:spcAft>
              <a:buFont typeface="Wingdings 2"/>
              <a:buChar char=""/>
              <a:defRPr/>
            </a:pPr>
            <a:r>
              <a:rPr lang="en-US" dirty="0" smtClean="0"/>
              <a:t>Edinburgh Postnatal Depression Screening</a:t>
            </a:r>
          </a:p>
          <a:p>
            <a:pPr marL="274320" indent="-274320" fontAlgn="auto">
              <a:spcAft>
                <a:spcPts val="0"/>
              </a:spcAft>
              <a:buFont typeface="Wingdings 2"/>
              <a:buChar char=""/>
              <a:defRPr/>
            </a:pPr>
            <a:r>
              <a:rPr lang="en-US" dirty="0" smtClean="0"/>
              <a:t>Keys to Interactive Parenting Scale</a:t>
            </a:r>
            <a:endParaRPr lang="en-US" dirty="0"/>
          </a:p>
          <a:p>
            <a:pPr marL="274320" indent="-274320" fontAlgn="auto">
              <a:spcAft>
                <a:spcPts val="0"/>
              </a:spcAft>
              <a:buFont typeface="Wingdings 2"/>
              <a:buChar char=""/>
              <a:defRPr/>
            </a:pPr>
            <a:r>
              <a:rPr lang="en-US" dirty="0"/>
              <a:t>Women’s Experience with Battering</a:t>
            </a:r>
          </a:p>
          <a:p>
            <a:pPr marL="274320" indent="-274320" fontAlgn="auto">
              <a:spcAft>
                <a:spcPts val="0"/>
              </a:spcAft>
              <a:buFont typeface="Wingdings 2"/>
              <a:buChar char=""/>
              <a:defRPr/>
            </a:pPr>
            <a:endParaRPr lang="en-US" dirty="0"/>
          </a:p>
        </p:txBody>
      </p:sp>
      <p:sp>
        <p:nvSpPr>
          <p:cNvPr id="4" name="Content Placeholder 3"/>
          <p:cNvSpPr>
            <a:spLocks noGrp="1"/>
          </p:cNvSpPr>
          <p:nvPr>
            <p:ph sz="half" idx="2"/>
          </p:nvPr>
        </p:nvSpPr>
        <p:spPr>
          <a:xfrm>
            <a:off x="4178300" y="1600200"/>
            <a:ext cx="3521075" cy="4525963"/>
          </a:xfrm>
        </p:spPr>
        <p:txBody>
          <a:bodyPr>
            <a:normAutofit fontScale="92500" lnSpcReduction="10000"/>
          </a:bodyPr>
          <a:lstStyle/>
          <a:p>
            <a:pPr marL="274320" indent="-274320" fontAlgn="auto">
              <a:spcAft>
                <a:spcPts val="0"/>
              </a:spcAft>
              <a:buFont typeface="Wingdings 2"/>
              <a:buChar char=""/>
              <a:defRPr/>
            </a:pPr>
            <a:r>
              <a:rPr lang="en-US" dirty="0" smtClean="0"/>
              <a:t>Intake </a:t>
            </a:r>
            <a:r>
              <a:rPr lang="en-US" dirty="0"/>
              <a:t>Form (adult, child)</a:t>
            </a:r>
          </a:p>
          <a:p>
            <a:pPr marL="274320" indent="-274320" fontAlgn="auto">
              <a:spcAft>
                <a:spcPts val="0"/>
              </a:spcAft>
              <a:buFont typeface="Wingdings 2"/>
              <a:buChar char=""/>
              <a:defRPr/>
            </a:pPr>
            <a:r>
              <a:rPr lang="en-US" dirty="0"/>
              <a:t>Referral and Referral Follow-up </a:t>
            </a:r>
          </a:p>
          <a:p>
            <a:pPr marL="274320" indent="-274320" fontAlgn="auto">
              <a:spcAft>
                <a:spcPts val="0"/>
              </a:spcAft>
              <a:buFont typeface="Wingdings 2"/>
              <a:buChar char=""/>
              <a:defRPr/>
            </a:pPr>
            <a:r>
              <a:rPr lang="en-US" dirty="0"/>
              <a:t>Home Safety </a:t>
            </a:r>
            <a:r>
              <a:rPr lang="en-US" dirty="0" smtClean="0"/>
              <a:t>Checklist</a:t>
            </a:r>
          </a:p>
          <a:p>
            <a:pPr marL="274320" indent="-274320" fontAlgn="auto">
              <a:spcAft>
                <a:spcPts val="0"/>
              </a:spcAft>
              <a:buFont typeface="Wingdings 2"/>
              <a:buChar char=""/>
              <a:defRPr/>
            </a:pPr>
            <a:r>
              <a:rPr lang="en-US" dirty="0" smtClean="0"/>
              <a:t>Family Needs Screening </a:t>
            </a:r>
          </a:p>
          <a:p>
            <a:pPr marL="274320" indent="-274320" fontAlgn="auto">
              <a:spcAft>
                <a:spcPts val="0"/>
              </a:spcAft>
              <a:buFont typeface="Wingdings 2"/>
              <a:buChar char=""/>
              <a:defRPr/>
            </a:pPr>
            <a:r>
              <a:rPr lang="en-US" dirty="0" smtClean="0"/>
              <a:t>Client Survey</a:t>
            </a:r>
          </a:p>
          <a:p>
            <a:pPr marL="274320" indent="-274320" fontAlgn="auto">
              <a:spcAft>
                <a:spcPts val="0"/>
              </a:spcAft>
              <a:buFont typeface="Wingdings 2"/>
              <a:buChar char=""/>
              <a:defRPr/>
            </a:pPr>
            <a:r>
              <a:rPr lang="en-US" dirty="0" smtClean="0"/>
              <a:t>Safety Plans</a:t>
            </a:r>
          </a:p>
          <a:p>
            <a:pPr marL="274320" indent="-274320" fontAlgn="auto">
              <a:spcAft>
                <a:spcPts val="0"/>
              </a:spcAft>
              <a:buFont typeface="Wingdings 2"/>
              <a:buChar char=""/>
              <a:defRPr/>
            </a:pPr>
            <a:r>
              <a:rPr lang="en-US" dirty="0" smtClean="0"/>
              <a:t>HV Records</a:t>
            </a:r>
            <a:endParaRPr lang="en-US" dirty="0"/>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Staff Support / fidelity</a:t>
            </a:r>
            <a:endParaRPr lang="en-US" dirty="0"/>
          </a:p>
        </p:txBody>
      </p:sp>
      <p:sp>
        <p:nvSpPr>
          <p:cNvPr id="3" name="Content Placeholder 2"/>
          <p:cNvSpPr>
            <a:spLocks noGrp="1"/>
          </p:cNvSpPr>
          <p:nvPr>
            <p:ph idx="1"/>
          </p:nvPr>
        </p:nvSpPr>
        <p:spPr/>
        <p:txBody>
          <a:bodyPr>
            <a:normAutofit/>
          </a:bodyPr>
          <a:lstStyle/>
          <a:p>
            <a:pPr marL="274320" indent="-274320" fontAlgn="auto">
              <a:spcAft>
                <a:spcPts val="0"/>
              </a:spcAft>
              <a:buFont typeface="Wingdings 2"/>
              <a:buChar char=""/>
              <a:defRPr/>
            </a:pPr>
            <a:r>
              <a:rPr lang="en-US" dirty="0" smtClean="0"/>
              <a:t>Reflective Supervision</a:t>
            </a:r>
          </a:p>
          <a:p>
            <a:pPr marL="521208" lvl="1" fontAlgn="auto">
              <a:spcAft>
                <a:spcPts val="0"/>
              </a:spcAft>
              <a:buClr>
                <a:schemeClr val="accent4"/>
              </a:buClr>
              <a:buFont typeface="Wingdings 2"/>
              <a:buChar char=""/>
              <a:defRPr/>
            </a:pPr>
            <a:r>
              <a:rPr lang="en-US" dirty="0" smtClean="0">
                <a:solidFill>
                  <a:schemeClr val="tx1">
                    <a:tint val="85000"/>
                  </a:schemeClr>
                </a:solidFill>
              </a:rPr>
              <a:t>Weekly one-on-one with supervisor</a:t>
            </a:r>
          </a:p>
          <a:p>
            <a:pPr marL="521208" lvl="1" fontAlgn="auto">
              <a:spcAft>
                <a:spcPts val="0"/>
              </a:spcAft>
              <a:buClr>
                <a:schemeClr val="accent4"/>
              </a:buClr>
              <a:buFont typeface="Wingdings 2"/>
              <a:buChar char=""/>
              <a:defRPr/>
            </a:pPr>
            <a:r>
              <a:rPr lang="en-US" dirty="0" smtClean="0">
                <a:solidFill>
                  <a:schemeClr val="tx1">
                    <a:tint val="85000"/>
                  </a:schemeClr>
                </a:solidFill>
              </a:rPr>
              <a:t>Monthly group reflections</a:t>
            </a:r>
          </a:p>
          <a:p>
            <a:pPr marL="274320" indent="-274320" fontAlgn="auto">
              <a:spcAft>
                <a:spcPts val="0"/>
              </a:spcAft>
              <a:buFont typeface="Wingdings 2"/>
              <a:buChar char=""/>
              <a:defRPr/>
            </a:pPr>
            <a:r>
              <a:rPr lang="en-US" dirty="0" smtClean="0"/>
              <a:t>Once monthly home visits with supervisor</a:t>
            </a:r>
          </a:p>
          <a:p>
            <a:pPr marL="521208" lvl="1" fontAlgn="auto">
              <a:spcAft>
                <a:spcPts val="0"/>
              </a:spcAft>
              <a:buClr>
                <a:schemeClr val="accent4"/>
              </a:buClr>
              <a:buFont typeface="Wingdings 2"/>
              <a:buChar char=""/>
              <a:defRPr/>
            </a:pPr>
            <a:r>
              <a:rPr lang="en-US" dirty="0" smtClean="0">
                <a:solidFill>
                  <a:schemeClr val="tx1">
                    <a:tint val="85000"/>
                  </a:schemeClr>
                </a:solidFill>
              </a:rPr>
              <a:t>HOVRS Rating Scale</a:t>
            </a:r>
          </a:p>
          <a:p>
            <a:pPr marL="274320" indent="-274320" fontAlgn="auto">
              <a:spcAft>
                <a:spcPts val="0"/>
              </a:spcAft>
              <a:buFont typeface="Wingdings 2"/>
              <a:buChar char=""/>
              <a:defRPr/>
            </a:pPr>
            <a:r>
              <a:rPr lang="en-US" dirty="0" smtClean="0"/>
              <a:t>Case Reviews</a:t>
            </a:r>
          </a:p>
          <a:p>
            <a:pPr marL="521208" lvl="1" fontAlgn="auto">
              <a:spcAft>
                <a:spcPts val="0"/>
              </a:spcAft>
              <a:buClr>
                <a:schemeClr val="accent4"/>
              </a:buClr>
              <a:buFont typeface="Wingdings 2"/>
              <a:buChar char=""/>
              <a:defRPr/>
            </a:pPr>
            <a:r>
              <a:rPr lang="en-US" dirty="0" smtClean="0">
                <a:solidFill>
                  <a:schemeClr val="tx1">
                    <a:tint val="85000"/>
                  </a:schemeClr>
                </a:solidFill>
              </a:rPr>
              <a:t>Monthly client case review and client interview</a:t>
            </a:r>
          </a:p>
          <a:p>
            <a:pPr marL="274320" indent="-274320" fontAlgn="auto">
              <a:spcAft>
                <a:spcPts val="0"/>
              </a:spcAft>
              <a:buFont typeface="Wingdings 2"/>
              <a:buChar char=""/>
              <a:defRPr/>
            </a:pPr>
            <a:r>
              <a:rPr lang="en-US" dirty="0" smtClean="0"/>
              <a:t>Monthly Reports</a:t>
            </a:r>
          </a:p>
          <a:p>
            <a:pPr marL="274320" indent="-274320" fontAlgn="auto">
              <a:spcAft>
                <a:spcPts val="0"/>
              </a:spcAft>
              <a:buFont typeface="Wingdings 2"/>
              <a:buChar char=""/>
              <a:defRPr/>
            </a:pPr>
            <a:r>
              <a:rPr lang="en-US" dirty="0" smtClean="0"/>
              <a:t>Evaluation</a:t>
            </a:r>
          </a:p>
          <a:p>
            <a:pPr marL="521208" lvl="1" fontAlgn="auto">
              <a:spcAft>
                <a:spcPts val="0"/>
              </a:spcAft>
              <a:buClr>
                <a:schemeClr val="accent4"/>
              </a:buClr>
              <a:buFont typeface="Wingdings 2"/>
              <a:buChar char=""/>
              <a:defRPr/>
            </a:pPr>
            <a:r>
              <a:rPr lang="en-US" dirty="0" smtClean="0">
                <a:solidFill>
                  <a:schemeClr val="tx1">
                    <a:tint val="85000"/>
                  </a:schemeClr>
                </a:solidFill>
              </a:rPr>
              <a:t>Bi-Annual Basis</a:t>
            </a:r>
          </a:p>
          <a:p>
            <a:pPr marL="292608" lvl="1" indent="0" fontAlgn="auto">
              <a:spcAft>
                <a:spcPts val="0"/>
              </a:spcAft>
              <a:buClr>
                <a:schemeClr val="accent4"/>
              </a:buClr>
              <a:buFont typeface="Wingdings 2"/>
              <a:buNone/>
              <a:defRPr/>
            </a:pPr>
            <a:endParaRPr lang="en-US" dirty="0" smtClean="0">
              <a:solidFill>
                <a:schemeClr val="tx1">
                  <a:tint val="8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Next steps…….</a:t>
            </a:r>
            <a:endParaRPr lang="en-US" dirty="0"/>
          </a:p>
        </p:txBody>
      </p:sp>
      <p:sp>
        <p:nvSpPr>
          <p:cNvPr id="39938" name="Content Placeholder 2"/>
          <p:cNvSpPr>
            <a:spLocks noGrp="1"/>
          </p:cNvSpPr>
          <p:nvPr>
            <p:ph idx="1"/>
          </p:nvPr>
        </p:nvSpPr>
        <p:spPr/>
        <p:txBody>
          <a:bodyPr/>
          <a:lstStyle/>
          <a:p>
            <a:r>
              <a:rPr lang="en-US" sz="2800" b="1" smtClean="0"/>
              <a:t>Completion and Approval of Benchmark Plans</a:t>
            </a:r>
          </a:p>
          <a:p>
            <a:r>
              <a:rPr lang="en-US" sz="2800" b="1" smtClean="0"/>
              <a:t>Development of Data Collection Instruments</a:t>
            </a:r>
          </a:p>
          <a:p>
            <a:r>
              <a:rPr lang="en-US" sz="2800" b="1" smtClean="0"/>
              <a:t>Research Design for Evaluation</a:t>
            </a:r>
          </a:p>
          <a:p>
            <a:r>
              <a:rPr lang="en-US" sz="2800" b="1" smtClean="0"/>
              <a:t>Increased Dissemination Activities</a:t>
            </a:r>
          </a:p>
          <a:p>
            <a:r>
              <a:rPr lang="en-US" sz="2800" b="1" smtClean="0"/>
              <a:t>Trial Run of Date Collection Instruments</a:t>
            </a:r>
          </a:p>
          <a:p>
            <a:r>
              <a:rPr lang="en-US" sz="2800" b="1" smtClean="0"/>
              <a:t>Full Implementation</a:t>
            </a:r>
          </a:p>
        </p:txBody>
      </p:sp>
      <p:pic>
        <p:nvPicPr>
          <p:cNvPr id="39939" name="Picture 2"/>
          <p:cNvPicPr>
            <a:picLocks noChangeAspect="1" noChangeArrowheads="1"/>
          </p:cNvPicPr>
          <p:nvPr/>
        </p:nvPicPr>
        <p:blipFill>
          <a:blip r:embed="rId2"/>
          <a:srcRect/>
          <a:stretch>
            <a:fillRect/>
          </a:stretch>
        </p:blipFill>
        <p:spPr bwMode="auto">
          <a:xfrm>
            <a:off x="6172200" y="51054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noChangeArrowheads="1"/>
          </p:cNvPicPr>
          <p:nvPr/>
        </p:nvPicPr>
        <p:blipFill>
          <a:blip r:embed="rId2"/>
          <a:srcRect/>
          <a:stretch>
            <a:fillRect/>
          </a:stretch>
        </p:blipFill>
        <p:spPr bwMode="auto">
          <a:xfrm>
            <a:off x="0" y="0"/>
            <a:ext cx="8153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219200"/>
            <a:ext cx="3429000" cy="2057400"/>
          </a:xfrm>
        </p:spPr>
        <p:txBody>
          <a:bodyPr/>
          <a:lstStyle/>
          <a:p>
            <a:pPr fontAlgn="auto">
              <a:spcAft>
                <a:spcPts val="0"/>
              </a:spcAft>
              <a:defRPr/>
            </a:pPr>
            <a:r>
              <a:rPr lang="en-US" sz="4400" dirty="0" err="1" smtClean="0"/>
              <a:t>Chahta</a:t>
            </a:r>
            <a:r>
              <a:rPr lang="en-US" sz="4400" dirty="0" smtClean="0"/>
              <a:t> </a:t>
            </a:r>
            <a:r>
              <a:rPr lang="en-US" sz="4400" dirty="0" err="1" smtClean="0"/>
              <a:t>inchukka</a:t>
            </a:r>
            <a:endParaRPr lang="en-US" sz="4400" dirty="0"/>
          </a:p>
        </p:txBody>
      </p:sp>
      <p:sp>
        <p:nvSpPr>
          <p:cNvPr id="3" name="Text Placeholder 2"/>
          <p:cNvSpPr>
            <a:spLocks noGrp="1"/>
          </p:cNvSpPr>
          <p:nvPr>
            <p:ph type="body" sz="half" idx="2"/>
          </p:nvPr>
        </p:nvSpPr>
        <p:spPr>
          <a:xfrm>
            <a:off x="5181600" y="3282950"/>
            <a:ext cx="3124200" cy="2660650"/>
          </a:xfrm>
        </p:spPr>
        <p:txBody>
          <a:bodyPr/>
          <a:lstStyle/>
          <a:p>
            <a:pPr fontAlgn="auto">
              <a:spcAft>
                <a:spcPts val="0"/>
              </a:spcAft>
              <a:defRPr/>
            </a:pPr>
            <a:r>
              <a:rPr lang="en-US" sz="2000" u="sng" dirty="0" smtClean="0"/>
              <a:t>Current Available Data Sources on:</a:t>
            </a:r>
          </a:p>
          <a:p>
            <a:pPr fontAlgn="auto">
              <a:spcAft>
                <a:spcPts val="0"/>
              </a:spcAft>
              <a:defRPr/>
            </a:pPr>
            <a:endParaRPr lang="en-US" sz="2000" u="sng" dirty="0" smtClean="0"/>
          </a:p>
          <a:p>
            <a:pPr marL="285750" indent="-285750" fontAlgn="auto">
              <a:spcAft>
                <a:spcPts val="0"/>
              </a:spcAft>
              <a:buFont typeface="Wingdings" pitchFamily="2" charset="2"/>
              <a:buChar char="q"/>
              <a:defRPr/>
            </a:pPr>
            <a:r>
              <a:rPr lang="en-US" sz="2000" dirty="0" smtClean="0"/>
              <a:t>Child Maltreatment</a:t>
            </a:r>
          </a:p>
          <a:p>
            <a:pPr marL="285750" indent="-285750" fontAlgn="auto">
              <a:spcAft>
                <a:spcPts val="0"/>
              </a:spcAft>
              <a:buFont typeface="Wingdings" pitchFamily="2" charset="2"/>
              <a:buChar char="q"/>
              <a:defRPr/>
            </a:pPr>
            <a:r>
              <a:rPr lang="en-US" sz="2000" dirty="0" smtClean="0"/>
              <a:t>Economic Status</a:t>
            </a:r>
          </a:p>
          <a:p>
            <a:pPr marL="285750" indent="-285750" fontAlgn="auto">
              <a:spcAft>
                <a:spcPts val="0"/>
              </a:spcAft>
              <a:buFont typeface="Wingdings" pitchFamily="2" charset="2"/>
              <a:buChar char="q"/>
              <a:defRPr/>
            </a:pPr>
            <a:r>
              <a:rPr lang="en-US" sz="2000" dirty="0" smtClean="0"/>
              <a:t>Teen Birth Rates</a:t>
            </a:r>
          </a:p>
          <a:p>
            <a:pPr marL="285750" indent="-285750" fontAlgn="auto">
              <a:spcAft>
                <a:spcPts val="0"/>
              </a:spcAft>
              <a:buFont typeface="Wingdings" pitchFamily="2" charset="2"/>
              <a:buChar char="q"/>
              <a:defRPr/>
            </a:pPr>
            <a:r>
              <a:rPr lang="en-US" sz="2000" dirty="0" smtClean="0"/>
              <a:t>Education</a:t>
            </a:r>
            <a:endParaRPr lang="en-US" sz="2000" dirty="0"/>
          </a:p>
        </p:txBody>
      </p:sp>
      <p:pic>
        <p:nvPicPr>
          <p:cNvPr id="5" name="Picture 2"/>
          <p:cNvPicPr>
            <a:picLocks noGrp="1" noChangeAspect="1" noChangeArrowheads="1"/>
          </p:cNvPicPr>
          <p:nvPr>
            <p:ph type="pic" idx="1"/>
          </p:nvPr>
        </p:nvPicPr>
        <p:blipFill>
          <a:blip r:embed="rId2">
            <a:extLst>
              <a:ext uri="{28A0092B-C50C-407E-A947-70E740481C1C}"/>
            </a:extLst>
          </a:blip>
          <a:srcRect t="19" b="19"/>
          <a:stretch>
            <a:fillRect/>
          </a:stretch>
        </p:blipFill>
        <p:spPr>
          <a:xfrm>
            <a:off x="1066800" y="1524000"/>
            <a:ext cx="3352800" cy="3352800"/>
          </a:xfrm>
          <a:noFill/>
          <a:ln>
            <a:noFill/>
          </a:ln>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sz="4000" dirty="0" smtClean="0"/>
              <a:t>Child maltreatment</a:t>
            </a:r>
            <a:endParaRPr lang="en-US" sz="4000" dirty="0"/>
          </a:p>
        </p:txBody>
      </p:sp>
      <p:sp>
        <p:nvSpPr>
          <p:cNvPr id="16386" name="Content Placeholder 2"/>
          <p:cNvSpPr>
            <a:spLocks noGrp="1"/>
          </p:cNvSpPr>
          <p:nvPr>
            <p:ph idx="1"/>
          </p:nvPr>
        </p:nvSpPr>
        <p:spPr/>
        <p:txBody>
          <a:bodyPr/>
          <a:lstStyle/>
          <a:p>
            <a:pPr marL="285750" indent="-285750">
              <a:lnSpc>
                <a:spcPct val="110000"/>
              </a:lnSpc>
              <a:spcBef>
                <a:spcPct val="0"/>
              </a:spcBef>
              <a:spcAft>
                <a:spcPts val="1200"/>
              </a:spcAft>
              <a:buFont typeface="Wingdings" pitchFamily="2" charset="2"/>
              <a:buChar char="q"/>
            </a:pPr>
            <a:r>
              <a:rPr lang="en-US" sz="2200" smtClean="0">
                <a:latin typeface="Gill Sans MT" pitchFamily="34" charset="0"/>
              </a:rPr>
              <a:t>During the 2010 fiscal year, OKDHS found that 7.9 children for every 1,000 children in the state were found to have a substantiated claim of abuse/neglect or both.  </a:t>
            </a:r>
          </a:p>
          <a:p>
            <a:pPr marL="285750" indent="-285750">
              <a:lnSpc>
                <a:spcPct val="110000"/>
              </a:lnSpc>
              <a:spcBef>
                <a:spcPct val="0"/>
              </a:spcBef>
              <a:spcAft>
                <a:spcPts val="1200"/>
              </a:spcAft>
              <a:buFont typeface="Wingdings" pitchFamily="2" charset="2"/>
              <a:buChar char="q"/>
            </a:pPr>
            <a:r>
              <a:rPr lang="en-US" sz="2200" smtClean="0">
                <a:latin typeface="Gill Sans MT" pitchFamily="34" charset="0"/>
              </a:rPr>
              <a:t>Within the Choctaw Nation service area, for the same reporting period, </a:t>
            </a:r>
            <a:r>
              <a:rPr lang="en-US" sz="2200" b="1" u="sng" smtClean="0">
                <a:solidFill>
                  <a:schemeClr val="tx2"/>
                </a:solidFill>
                <a:latin typeface="Gill Sans MT" pitchFamily="34" charset="0"/>
              </a:rPr>
              <a:t>nine counties reported higher rates of child maltreatment than that of the state as a whole</a:t>
            </a:r>
            <a:r>
              <a:rPr lang="en-US" sz="2200" smtClean="0">
                <a:solidFill>
                  <a:schemeClr val="tx2"/>
                </a:solidFill>
                <a:latin typeface="Gill Sans MT" pitchFamily="34" charset="0"/>
              </a:rPr>
              <a:t>.  </a:t>
            </a:r>
          </a:p>
          <a:p>
            <a:pPr marL="285750" indent="-285750">
              <a:lnSpc>
                <a:spcPct val="110000"/>
              </a:lnSpc>
              <a:spcBef>
                <a:spcPct val="0"/>
              </a:spcBef>
              <a:spcAft>
                <a:spcPts val="1200"/>
              </a:spcAft>
              <a:buFont typeface="Wingdings" pitchFamily="2" charset="2"/>
              <a:buChar char="q"/>
            </a:pPr>
            <a:r>
              <a:rPr lang="en-US" sz="2200" smtClean="0">
                <a:latin typeface="Gill Sans MT" pitchFamily="34" charset="0"/>
              </a:rPr>
              <a:t>The highest rate was shown to be in Coal County at 24.6 per 1,000 children affected by abuse/neglect followed by Bryan and Pittsburg with 21.4 and 13.8 respectively.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poverty</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fontAlgn="auto">
              <a:lnSpc>
                <a:spcPct val="110000"/>
              </a:lnSpc>
              <a:spcBef>
                <a:spcPts val="0"/>
              </a:spcBef>
              <a:spcAft>
                <a:spcPts val="1200"/>
              </a:spcAft>
              <a:buFont typeface="Wingdings 2"/>
              <a:buChar char=""/>
              <a:defRPr/>
            </a:pPr>
            <a:r>
              <a:rPr lang="en-US" sz="2400" dirty="0">
                <a:latin typeface="Gill Sans MT" pitchFamily="34" charset="0"/>
              </a:rPr>
              <a:t>The overall economy of the Choctaw Nation service area leaves many of our families in a never ending cycle of hardship.</a:t>
            </a:r>
          </a:p>
          <a:p>
            <a:pPr marL="274320" indent="-274320" fontAlgn="auto">
              <a:lnSpc>
                <a:spcPct val="110000"/>
              </a:lnSpc>
              <a:spcBef>
                <a:spcPts val="0"/>
              </a:spcBef>
              <a:spcAft>
                <a:spcPts val="1200"/>
              </a:spcAft>
              <a:buFont typeface="Wingdings 2"/>
              <a:buChar char=""/>
              <a:defRPr/>
            </a:pPr>
            <a:r>
              <a:rPr lang="en-US" sz="2400" dirty="0">
                <a:latin typeface="Gill Sans MT" pitchFamily="34" charset="0"/>
              </a:rPr>
              <a:t>The Annie E. Casey, KIDS COUNT DATA CENTER lists 9 of the 10 ½ counties in the Nation’s service area as an Economic Cluster 5, indicating they are among the poorest in the state.  E.g., Median Household Income for the State of Oklahoma is $41,861.  The Median Household Income for Choctaw </a:t>
            </a:r>
            <a:r>
              <a:rPr lang="en-US" sz="2400" dirty="0" smtClean="0">
                <a:latin typeface="Gill Sans MT" pitchFamily="34" charset="0"/>
              </a:rPr>
              <a:t>Nation </a:t>
            </a:r>
            <a:r>
              <a:rPr lang="en-US" sz="2400" dirty="0">
                <a:latin typeface="Gill Sans MT" pitchFamily="34" charset="0"/>
              </a:rPr>
              <a:t>is $26,403 which is only 63.1% of the state average.</a:t>
            </a:r>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r>
              <a:rPr lang="en-US" sz="1400" dirty="0">
                <a:latin typeface="Gill Sans MT" pitchFamily="34" charset="0"/>
              </a:rPr>
              <a:t>Retrieved March 2011 from Annie E. Casey, KIDS COUNT DATA CENTER, </a:t>
            </a:r>
            <a:r>
              <a:rPr lang="en-US" sz="1400" u="sng" dirty="0">
                <a:latin typeface="Gill Sans MT" pitchFamily="34" charset="0"/>
                <a:hlinkClick r:id="rId2"/>
              </a:rPr>
              <a:t>www.datacenter.kidscount.org</a:t>
            </a:r>
            <a:r>
              <a:rPr lang="en-US" sz="1400" dirty="0">
                <a:latin typeface="Gill Sans MT" pitchFamily="34" charset="0"/>
              </a:rPr>
              <a:t>; “Oklahoma KIDS COUNT </a:t>
            </a:r>
            <a:r>
              <a:rPr lang="en-US" sz="1400" dirty="0" err="1">
                <a:latin typeface="Gill Sans MT" pitchFamily="34" charset="0"/>
              </a:rPr>
              <a:t>Factbook</a:t>
            </a:r>
            <a:r>
              <a:rPr lang="en-US" sz="1400" dirty="0">
                <a:latin typeface="Gill Sans MT" pitchFamily="34" charset="0"/>
              </a:rPr>
              <a:t> 2010 - County Benchmarks”</a:t>
            </a:r>
          </a:p>
          <a:p>
            <a:pPr marL="274320" indent="-274320" fontAlgn="auto">
              <a:spcAft>
                <a:spcPts val="0"/>
              </a:spcAft>
              <a:buFont typeface="Wingdings 2"/>
              <a:buChar char=""/>
              <a:defRPr/>
            </a:pPr>
            <a:endParaRPr lang="en-US" sz="2400" dirty="0"/>
          </a:p>
          <a:p>
            <a:pPr marL="365760" indent="-256032" fontAlgn="auto">
              <a:spcBef>
                <a:spcPts val="400"/>
              </a:spcBef>
              <a:spcAft>
                <a:spcPts val="0"/>
              </a:spcAft>
              <a:buClr>
                <a:srgbClr val="2DA2BF"/>
              </a:buClr>
              <a:buSzPct val="68000"/>
              <a:buFont typeface="Wingdings 3"/>
              <a:buChar char=""/>
              <a:defRPr/>
            </a:pPr>
            <a:endParaRPr lang="en-US" sz="2100" dirty="0">
              <a:solidFill>
                <a:prstClr val="black"/>
              </a:solidFill>
              <a:latin typeface="Lucida Sans Unicod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algn="ctr" fontAlgn="auto">
              <a:spcAft>
                <a:spcPts val="0"/>
              </a:spcAft>
              <a:defRPr/>
            </a:pPr>
            <a:r>
              <a:rPr lang="en-US" sz="2000" dirty="0"/>
              <a:t>Teen birth rate and the percent of children living in single parent households are both</a:t>
            </a:r>
            <a:r>
              <a:rPr lang="en-US" sz="900" dirty="0"/>
              <a:t> </a:t>
            </a:r>
            <a:r>
              <a:rPr lang="en-US" sz="2000" dirty="0"/>
              <a:t>factors that contribute to poverty rates</a:t>
            </a:r>
            <a:r>
              <a:rPr lang="en-US" sz="2000" dirty="0" smtClean="0"/>
              <a:t>.</a:t>
            </a:r>
            <a:endParaRPr lang="en-US" sz="5400" dirty="0"/>
          </a:p>
        </p:txBody>
      </p:sp>
      <p:graphicFrame>
        <p:nvGraphicFramePr>
          <p:cNvPr id="4" name="Content Placeholder 3"/>
          <p:cNvGraphicFramePr>
            <a:graphicFrameLocks noGrp="1"/>
          </p:cNvGraphicFramePr>
          <p:nvPr>
            <p:ph idx="1"/>
          </p:nvPr>
        </p:nvGraphicFramePr>
        <p:xfrm>
          <a:off x="304800" y="1600200"/>
          <a:ext cx="7391400" cy="4813300"/>
        </p:xfrm>
        <a:graphic>
          <a:graphicData uri="http://schemas.openxmlformats.org/drawingml/2006/table">
            <a:tbl>
              <a:tblPr firstRow="1" bandRow="1">
                <a:tableStyleId>{5C22544A-7EE6-4342-B048-85BDC9FD1C3A}</a:tableStyleId>
              </a:tblPr>
              <a:tblGrid>
                <a:gridCol w="1478280"/>
                <a:gridCol w="1478280"/>
                <a:gridCol w="1478280"/>
                <a:gridCol w="1478280"/>
                <a:gridCol w="1478280"/>
              </a:tblGrid>
              <a:tr h="718557">
                <a:tc>
                  <a:txBody>
                    <a:bodyPr/>
                    <a:lstStyle/>
                    <a:p>
                      <a:pPr marL="0" marR="0">
                        <a:lnSpc>
                          <a:spcPct val="100000"/>
                        </a:lnSpc>
                        <a:spcBef>
                          <a:spcPts val="0"/>
                        </a:spcBef>
                        <a:spcAft>
                          <a:spcPts val="0"/>
                        </a:spcAft>
                      </a:pP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endParaRPr lang="en-US" sz="1400">
                        <a:latin typeface="Calibri"/>
                        <a:ea typeface="Calibri"/>
                        <a:cs typeface="Times New Roman"/>
                      </a:endParaRPr>
                    </a:p>
                    <a:p>
                      <a:pPr marL="0" marR="0" algn="ctr">
                        <a:lnSpc>
                          <a:spcPct val="100000"/>
                        </a:lnSpc>
                        <a:spcBef>
                          <a:spcPts val="0"/>
                        </a:spcBef>
                        <a:spcAft>
                          <a:spcPts val="0"/>
                        </a:spcAft>
                      </a:pPr>
                      <a:r>
                        <a:rPr lang="en-US" sz="1400" b="1">
                          <a:latin typeface="Times New Roman"/>
                          <a:ea typeface="Calibri"/>
                          <a:cs typeface="Times New Roman"/>
                        </a:rPr>
                        <a:t> Children age 0-5 living in poverty (Percent)</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endParaRPr lang="en-US" sz="1400">
                        <a:latin typeface="Calibri"/>
                        <a:ea typeface="Calibri"/>
                        <a:cs typeface="Times New Roman"/>
                      </a:endParaRPr>
                    </a:p>
                    <a:p>
                      <a:pPr marL="0" marR="0" algn="ctr">
                        <a:lnSpc>
                          <a:spcPct val="100000"/>
                        </a:lnSpc>
                        <a:spcBef>
                          <a:spcPts val="0"/>
                        </a:spcBef>
                        <a:spcAft>
                          <a:spcPts val="0"/>
                        </a:spcAft>
                      </a:pPr>
                      <a:r>
                        <a:rPr lang="en-US" sz="1400" b="1">
                          <a:latin typeface="Times New Roman"/>
                          <a:ea typeface="Calibri"/>
                          <a:cs typeface="Times New Roman"/>
                        </a:rPr>
                        <a:t>Teen Birth Rate</a:t>
                      </a:r>
                      <a:endParaRPr lang="en-US" sz="1400">
                        <a:latin typeface="Calibri"/>
                        <a:ea typeface="Calibri"/>
                        <a:cs typeface="Times New Roman"/>
                      </a:endParaRPr>
                    </a:p>
                    <a:p>
                      <a:pPr marL="0" marR="0" algn="ctr">
                        <a:lnSpc>
                          <a:spcPct val="100000"/>
                        </a:lnSpc>
                        <a:spcBef>
                          <a:spcPts val="0"/>
                        </a:spcBef>
                        <a:spcAft>
                          <a:spcPts val="0"/>
                        </a:spcAft>
                      </a:pPr>
                      <a:r>
                        <a:rPr lang="en-US" sz="1400" b="1">
                          <a:latin typeface="Times New Roman"/>
                          <a:ea typeface="Calibri"/>
                          <a:cs typeface="Times New Roman"/>
                        </a:rPr>
                        <a:t>(Rate per 1000)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b="1">
                          <a:latin typeface="Times New Roman"/>
                          <a:ea typeface="Calibri"/>
                          <a:cs typeface="Times New Roman"/>
                        </a:rPr>
                        <a:t>Children Living in a Single-Parent Household (Percent)</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b="1" dirty="0">
                          <a:latin typeface="Times New Roman"/>
                          <a:ea typeface="Calibri"/>
                          <a:cs typeface="Times New Roman"/>
                        </a:rPr>
                        <a:t>Uninsured Children under the age of 19</a:t>
                      </a:r>
                      <a:endParaRPr lang="en-US" sz="1400" dirty="0">
                        <a:latin typeface="Calibri"/>
                        <a:ea typeface="Calibri"/>
                        <a:cs typeface="Times New Roman"/>
                      </a:endParaRPr>
                    </a:p>
                    <a:p>
                      <a:pPr marL="0" marR="0" algn="ctr">
                        <a:lnSpc>
                          <a:spcPct val="100000"/>
                        </a:lnSpc>
                        <a:spcBef>
                          <a:spcPts val="0"/>
                        </a:spcBef>
                        <a:spcAft>
                          <a:spcPts val="0"/>
                        </a:spcAft>
                      </a:pPr>
                      <a:r>
                        <a:rPr lang="en-US" sz="1400" b="1" dirty="0">
                          <a:latin typeface="Times New Roman"/>
                          <a:ea typeface="Calibri"/>
                          <a:cs typeface="Times New Roman"/>
                        </a:rPr>
                        <a:t>(Percent)</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dirty="0">
                          <a:latin typeface="Times New Roman"/>
                          <a:ea typeface="Calibri"/>
                          <a:cs typeface="Times New Roman"/>
                        </a:rPr>
                        <a:t>State of Oklahoma</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27.4%</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59</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32.0%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12.2%</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Atoka</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29.2%</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70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30.0%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11.9%</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Bryan</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37.0%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tabLst>
                          <a:tab pos="409575" algn="l"/>
                          <a:tab pos="539115" algn="ctr"/>
                        </a:tabLst>
                      </a:pPr>
                      <a:r>
                        <a:rPr lang="en-US" sz="1400" dirty="0">
                          <a:latin typeface="Times New Roman"/>
                          <a:ea typeface="Calibri"/>
                          <a:cs typeface="Times New Roman"/>
                        </a:rPr>
                        <a:t>65</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40.0</a:t>
                      </a:r>
                      <a:r>
                        <a:rPr lang="en-US" sz="1800" dirty="0">
                          <a:solidFill>
                            <a:srgbClr val="FF0000"/>
                          </a:solidFill>
                          <a:latin typeface="Times New Roman"/>
                          <a:ea typeface="Calibri"/>
                          <a:cs typeface="Times New Roman"/>
                        </a:rPr>
                        <a:t>%</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10.0%</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Choctaw</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37.0%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91</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37.0%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7.5%</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Coal</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26.7%</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63</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34.0%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15.5%</a:t>
                      </a:r>
                      <a:endParaRPr lang="en-US" sz="1800" dirty="0">
                        <a:solidFill>
                          <a:srgbClr val="FF0000"/>
                        </a:solidFill>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Haskell</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31.5%</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86</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20.0%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9.7%</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Hughes</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52.8%</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77</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49.0</a:t>
                      </a:r>
                      <a:r>
                        <a:rPr lang="en-US" sz="1800" dirty="0">
                          <a:solidFill>
                            <a:srgbClr val="FF0000"/>
                          </a:solidFill>
                          <a:latin typeface="Times New Roman"/>
                          <a:ea typeface="Calibri"/>
                          <a:cs typeface="Times New Roman"/>
                        </a:rPr>
                        <a:t>%</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13.7%</a:t>
                      </a:r>
                      <a:endParaRPr lang="en-US" sz="1800" dirty="0">
                        <a:solidFill>
                          <a:srgbClr val="FF0000"/>
                        </a:solidFill>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Latimer</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20.7%</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54</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23.0%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9.8%</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Le Flore</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37.7%</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78</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36.0%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11.4%</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McCurtain</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45.7%</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rgbClr val="FF0000"/>
                          </a:solidFill>
                          <a:latin typeface="Times New Roman"/>
                          <a:ea typeface="Calibri"/>
                          <a:cs typeface="Times New Roman"/>
                        </a:rPr>
                        <a:t>86</a:t>
                      </a:r>
                      <a:endParaRPr lang="en-US" sz="1800" dirty="0">
                        <a:solidFill>
                          <a:srgbClr val="FF0000"/>
                        </a:solidFill>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39.0%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9.2%</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a:latin typeface="Times New Roman"/>
                          <a:ea typeface="Calibri"/>
                          <a:cs typeface="Times New Roman"/>
                        </a:rPr>
                        <a:t>Pittsburg</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21.1%</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70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37.0%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10.6%</a:t>
                      </a:r>
                      <a:endParaRPr lang="en-US" sz="1400" dirty="0">
                        <a:latin typeface="Calibri"/>
                        <a:ea typeface="Calibri"/>
                        <a:cs typeface="Times New Roman"/>
                      </a:endParaRPr>
                    </a:p>
                  </a:txBody>
                  <a:tcPr marL="68580" marR="68580" marT="0" marB="0"/>
                </a:tc>
              </a:tr>
              <a:tr h="312230">
                <a:tc>
                  <a:txBody>
                    <a:bodyPr/>
                    <a:lstStyle/>
                    <a:p>
                      <a:pPr marL="0" marR="0">
                        <a:lnSpc>
                          <a:spcPct val="100000"/>
                        </a:lnSpc>
                        <a:spcBef>
                          <a:spcPts val="0"/>
                        </a:spcBef>
                        <a:spcAft>
                          <a:spcPts val="0"/>
                        </a:spcAft>
                      </a:pPr>
                      <a:r>
                        <a:rPr lang="en-US" sz="1400" dirty="0">
                          <a:latin typeface="Times New Roman"/>
                          <a:ea typeface="Calibri"/>
                          <a:cs typeface="Times New Roman"/>
                        </a:rPr>
                        <a:t>Pushmataha</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41.0%</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65</a:t>
                      </a:r>
                      <a:endParaRPr lang="en-US" sz="1400" dirty="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a:latin typeface="Times New Roman"/>
                          <a:ea typeface="Calibri"/>
                          <a:cs typeface="Times New Roman"/>
                        </a:rPr>
                        <a:t>33.0%</a:t>
                      </a:r>
                      <a:endParaRPr lang="en-US" sz="1400">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400" dirty="0">
                          <a:latin typeface="Times New Roman"/>
                          <a:ea typeface="Calibri"/>
                          <a:cs typeface="Times New Roman"/>
                        </a:rPr>
                        <a:t>11.0%</a:t>
                      </a:r>
                      <a:endParaRPr lang="en-US" sz="1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Lack of education</a:t>
            </a:r>
            <a:endParaRPr lang="en-US" dirty="0"/>
          </a:p>
        </p:txBody>
      </p:sp>
      <p:graphicFrame>
        <p:nvGraphicFramePr>
          <p:cNvPr id="19458" name="Chart 3"/>
          <p:cNvGraphicFramePr>
            <a:graphicFrameLocks/>
          </p:cNvGraphicFramePr>
          <p:nvPr/>
        </p:nvGraphicFramePr>
        <p:xfrm>
          <a:off x="304800" y="2362200"/>
          <a:ext cx="7467600" cy="4038600"/>
        </p:xfrm>
        <a:graphic>
          <a:graphicData uri="http://schemas.openxmlformats.org/presentationml/2006/ole">
            <p:oleObj spid="_x0000_s19458" r:id="rId3" imgW="7468247" imgH="4035902" progId="Excel.Chart.8">
              <p:embed/>
            </p:oleObj>
          </a:graphicData>
        </a:graphic>
      </p:graphicFrame>
      <p:sp>
        <p:nvSpPr>
          <p:cNvPr id="19459" name="Rectangle 4"/>
          <p:cNvSpPr>
            <a:spLocks noChangeArrowheads="1"/>
          </p:cNvSpPr>
          <p:nvPr/>
        </p:nvSpPr>
        <p:spPr bwMode="auto">
          <a:xfrm>
            <a:off x="920750" y="1903413"/>
            <a:ext cx="6629400" cy="646112"/>
          </a:xfrm>
          <a:prstGeom prst="rect">
            <a:avLst/>
          </a:prstGeom>
          <a:noFill/>
          <a:ln w="9525">
            <a:noFill/>
            <a:miter lim="800000"/>
            <a:headEnd/>
            <a:tailEnd/>
          </a:ln>
        </p:spPr>
        <p:txBody>
          <a:bodyPr>
            <a:spAutoFit/>
          </a:bodyPr>
          <a:lstStyle/>
          <a:p>
            <a:pPr algn="ctr"/>
            <a:r>
              <a:rPr lang="en-US" b="1">
                <a:solidFill>
                  <a:schemeClr val="tx2"/>
                </a:solidFill>
                <a:latin typeface="Trebuchet MS" pitchFamily="34" charset="0"/>
              </a:rPr>
              <a:t>High School Dropouts by Race; Choctaw Nation Service Area 2006-2007 FY thru 2008-2009 FY</a:t>
            </a:r>
            <a:endParaRPr lang="en-US">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143000"/>
            <a:ext cx="3788898" cy="2057400"/>
          </a:xfrm>
        </p:spPr>
        <p:txBody>
          <a:bodyPr>
            <a:noAutofit/>
          </a:bodyPr>
          <a:lstStyle/>
          <a:p>
            <a:pPr fontAlgn="auto">
              <a:spcAft>
                <a:spcPts val="0"/>
              </a:spcAft>
              <a:defRPr/>
            </a:pPr>
            <a:r>
              <a:rPr lang="en-US" sz="4400" dirty="0" smtClean="0"/>
              <a:t>Needs assessment </a:t>
            </a:r>
            <a:r>
              <a:rPr lang="en-US" sz="4400" dirty="0" err="1" smtClean="0"/>
              <a:t>activites</a:t>
            </a:r>
            <a:endParaRPr lang="en-US" sz="4400" dirty="0"/>
          </a:p>
        </p:txBody>
      </p:sp>
      <p:sp>
        <p:nvSpPr>
          <p:cNvPr id="20482" name="Text Placeholder 5"/>
          <p:cNvSpPr>
            <a:spLocks noGrp="1"/>
          </p:cNvSpPr>
          <p:nvPr>
            <p:ph type="body" sz="half" idx="2"/>
          </p:nvPr>
        </p:nvSpPr>
        <p:spPr>
          <a:xfrm>
            <a:off x="5389563" y="3282950"/>
            <a:ext cx="3429000" cy="1920875"/>
          </a:xfrm>
        </p:spPr>
        <p:txBody>
          <a:bodyPr/>
          <a:lstStyle/>
          <a:p>
            <a:pPr marL="285750" indent="-285750">
              <a:spcBef>
                <a:spcPct val="0"/>
              </a:spcBef>
              <a:buFont typeface="Wingdings" pitchFamily="2" charset="2"/>
              <a:buChar char="q"/>
            </a:pPr>
            <a:r>
              <a:rPr lang="en-US" sz="2000" smtClean="0"/>
              <a:t>Leadership Team</a:t>
            </a:r>
          </a:p>
          <a:p>
            <a:pPr marL="285750" indent="-285750">
              <a:spcBef>
                <a:spcPct val="0"/>
              </a:spcBef>
              <a:buFont typeface="Wingdings" pitchFamily="2" charset="2"/>
              <a:buChar char="q"/>
            </a:pPr>
            <a:r>
              <a:rPr lang="en-US" sz="2000" smtClean="0"/>
              <a:t>Community Café</a:t>
            </a:r>
          </a:p>
          <a:p>
            <a:pPr marL="285750" indent="-285750">
              <a:spcBef>
                <a:spcPct val="0"/>
              </a:spcBef>
              <a:buFont typeface="Wingdings" pitchFamily="2" charset="2"/>
              <a:buChar char="q"/>
            </a:pPr>
            <a:r>
              <a:rPr lang="en-US" sz="2000" smtClean="0"/>
              <a:t>Survey</a:t>
            </a:r>
          </a:p>
          <a:p>
            <a:pPr marL="285750" indent="-285750">
              <a:spcBef>
                <a:spcPct val="0"/>
              </a:spcBef>
              <a:buFont typeface="Wingdings" pitchFamily="2" charset="2"/>
              <a:buChar char="q"/>
            </a:pPr>
            <a:r>
              <a:rPr lang="en-US" sz="2000" smtClean="0"/>
              <a:t>Focus Group</a:t>
            </a:r>
          </a:p>
        </p:txBody>
      </p:sp>
      <p:pic>
        <p:nvPicPr>
          <p:cNvPr id="7" name="Picture Placeholder 6"/>
          <p:cNvPicPr>
            <a:picLocks noGrp="1" noChangeAspect="1"/>
          </p:cNvPicPr>
          <p:nvPr>
            <p:ph type="pic" idx="1"/>
          </p:nvPr>
        </p:nvPicPr>
        <p:blipFill>
          <a:blip r:embed="rId2" cstate="print">
            <a:extLst>
              <a:ext uri="{28A0092B-C50C-407E-A947-70E740481C1C}"/>
            </a:extLst>
          </a:blip>
          <a:srcRect l="16424" r="16424"/>
          <a:stretch>
            <a:fillRect/>
          </a:stretch>
        </p:blipFill>
        <p:spPr>
          <a:xfrm rot="15843639">
            <a:off x="941674" y="1322675"/>
            <a:ext cx="3662809" cy="3662809"/>
          </a:xfrm>
          <a:solidFill>
            <a:srgbClr val="FFFFFF">
              <a:shade val="85000"/>
            </a:srgbClr>
          </a:solidFill>
          <a:ln w="88900" cap="sq"/>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Leadership team</a:t>
            </a:r>
            <a:endParaRPr lang="en-US" dirty="0"/>
          </a:p>
        </p:txBody>
      </p:sp>
      <p:sp>
        <p:nvSpPr>
          <p:cNvPr id="4" name="Content Placeholder 3"/>
          <p:cNvSpPr>
            <a:spLocks noGrp="1"/>
          </p:cNvSpPr>
          <p:nvPr>
            <p:ph sz="half" idx="1"/>
          </p:nvPr>
        </p:nvSpPr>
        <p:spPr>
          <a:xfrm>
            <a:off x="228600" y="1600200"/>
            <a:ext cx="4572000" cy="4525963"/>
          </a:xfrm>
        </p:spPr>
        <p:txBody>
          <a:bodyPr>
            <a:normAutofit fontScale="85000" lnSpcReduction="20000"/>
          </a:bodyPr>
          <a:lstStyle/>
          <a:p>
            <a:pPr marL="274320" indent="-274320" fontAlgn="auto">
              <a:spcAft>
                <a:spcPts val="0"/>
              </a:spcAft>
              <a:buFont typeface="Wingdings 2"/>
              <a:buChar char=""/>
              <a:defRPr/>
            </a:pPr>
            <a:r>
              <a:rPr lang="en-US" dirty="0" smtClean="0"/>
              <a:t>CN Head Start</a:t>
            </a:r>
          </a:p>
          <a:p>
            <a:pPr marL="274320" indent="-274320" fontAlgn="auto">
              <a:spcAft>
                <a:spcPts val="0"/>
              </a:spcAft>
              <a:buFont typeface="Wingdings 2"/>
              <a:buChar char=""/>
              <a:defRPr/>
            </a:pPr>
            <a:r>
              <a:rPr lang="en-US" dirty="0" smtClean="0"/>
              <a:t>CN Child Care Assistance</a:t>
            </a:r>
          </a:p>
          <a:p>
            <a:pPr marL="274320" indent="-274320" fontAlgn="auto">
              <a:spcAft>
                <a:spcPts val="0"/>
              </a:spcAft>
              <a:buFont typeface="Wingdings 2"/>
              <a:buChar char=""/>
              <a:defRPr/>
            </a:pPr>
            <a:r>
              <a:rPr lang="en-US" dirty="0" smtClean="0"/>
              <a:t>CN Support for Pregnant and Parenting Teens</a:t>
            </a:r>
          </a:p>
          <a:p>
            <a:pPr marL="274320" indent="-274320" fontAlgn="auto">
              <a:spcAft>
                <a:spcPts val="0"/>
              </a:spcAft>
              <a:buFont typeface="Wingdings 2"/>
              <a:buChar char=""/>
              <a:defRPr/>
            </a:pPr>
            <a:r>
              <a:rPr lang="en-US" dirty="0" smtClean="0"/>
              <a:t>CN Women, Infant, and Children</a:t>
            </a:r>
          </a:p>
          <a:p>
            <a:pPr marL="274320" indent="-274320" fontAlgn="auto">
              <a:spcAft>
                <a:spcPts val="0"/>
              </a:spcAft>
              <a:buFont typeface="Wingdings 2"/>
              <a:buChar char=""/>
              <a:defRPr/>
            </a:pPr>
            <a:r>
              <a:rPr lang="en-US" dirty="0"/>
              <a:t>CN Health Care Services</a:t>
            </a:r>
          </a:p>
          <a:p>
            <a:pPr marL="274320" indent="-274320" fontAlgn="auto">
              <a:spcAft>
                <a:spcPts val="0"/>
              </a:spcAft>
              <a:buFont typeface="Wingdings 2"/>
              <a:buChar char=""/>
              <a:defRPr/>
            </a:pPr>
            <a:r>
              <a:rPr lang="en-US" dirty="0"/>
              <a:t>CN Faith Based Counseling</a:t>
            </a:r>
          </a:p>
          <a:p>
            <a:pPr marL="274320" indent="-274320" fontAlgn="auto">
              <a:spcAft>
                <a:spcPts val="0"/>
              </a:spcAft>
              <a:buFont typeface="Wingdings 2"/>
              <a:buChar char=""/>
              <a:defRPr/>
            </a:pPr>
            <a:r>
              <a:rPr lang="en-US" dirty="0"/>
              <a:t>CN </a:t>
            </a:r>
            <a:r>
              <a:rPr lang="en-US" dirty="0" err="1"/>
              <a:t>Hokli</a:t>
            </a:r>
            <a:r>
              <a:rPr lang="en-US" dirty="0"/>
              <a:t> </a:t>
            </a:r>
            <a:r>
              <a:rPr lang="en-US" dirty="0" err="1"/>
              <a:t>Nittak</a:t>
            </a:r>
            <a:endParaRPr lang="en-US" dirty="0"/>
          </a:p>
          <a:p>
            <a:pPr marL="274320" indent="-274320" fontAlgn="auto">
              <a:spcAft>
                <a:spcPts val="0"/>
              </a:spcAft>
              <a:buFont typeface="Wingdings 2"/>
              <a:buChar char=""/>
              <a:defRPr/>
            </a:pPr>
            <a:r>
              <a:rPr lang="en-US" dirty="0"/>
              <a:t>CN Project Youth</a:t>
            </a:r>
          </a:p>
          <a:p>
            <a:pPr marL="274320" indent="-274320" fontAlgn="auto">
              <a:spcAft>
                <a:spcPts val="0"/>
              </a:spcAft>
              <a:buFont typeface="Wingdings 2"/>
              <a:buChar char=""/>
              <a:defRPr/>
            </a:pPr>
            <a:r>
              <a:rPr lang="en-US" dirty="0"/>
              <a:t>CN Victim's </a:t>
            </a:r>
            <a:r>
              <a:rPr lang="en-US" dirty="0" smtClean="0"/>
              <a:t>Services</a:t>
            </a:r>
          </a:p>
          <a:p>
            <a:pPr marL="274320" indent="-274320" fontAlgn="auto">
              <a:spcAft>
                <a:spcPts val="0"/>
              </a:spcAft>
              <a:buFont typeface="Wingdings 2"/>
              <a:buChar char=""/>
              <a:defRPr/>
            </a:pPr>
            <a:r>
              <a:rPr lang="en-US" dirty="0" smtClean="0"/>
              <a:t>Tribal Council Member</a:t>
            </a:r>
            <a:endParaRPr lang="en-US" dirty="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sp>
        <p:nvSpPr>
          <p:cNvPr id="21507" name="Content Placeholder 4"/>
          <p:cNvSpPr>
            <a:spLocks noGrp="1"/>
          </p:cNvSpPr>
          <p:nvPr>
            <p:ph sz="half" idx="2"/>
          </p:nvPr>
        </p:nvSpPr>
        <p:spPr>
          <a:xfrm>
            <a:off x="4419600" y="1447800"/>
            <a:ext cx="3886200" cy="4525963"/>
          </a:xfrm>
        </p:spPr>
        <p:txBody>
          <a:bodyPr/>
          <a:lstStyle/>
          <a:p>
            <a:r>
              <a:rPr lang="en-US" sz="2600" smtClean="0"/>
              <a:t>School Superindentant</a:t>
            </a:r>
          </a:p>
          <a:p>
            <a:r>
              <a:rPr lang="en-US" sz="2600" smtClean="0"/>
              <a:t>Former Adolescent Family Life Participants</a:t>
            </a:r>
          </a:p>
          <a:p>
            <a:r>
              <a:rPr lang="en-US" sz="2600" smtClean="0"/>
              <a:t>Former School Teacher</a:t>
            </a:r>
          </a:p>
          <a:p>
            <a:r>
              <a:rPr lang="en-US" sz="2600" smtClean="0"/>
              <a:t>Chahta Inchukka Evaluation Team</a:t>
            </a:r>
          </a:p>
        </p:txBody>
      </p:sp>
      <p:pic>
        <p:nvPicPr>
          <p:cNvPr id="8" name="Picture 7"/>
          <p:cNvPicPr>
            <a:picLocks noChangeAspect="1"/>
          </p:cNvPicPr>
          <p:nvPr/>
        </p:nvPicPr>
        <p:blipFill>
          <a:blip r:embed="rId2" cstate="print">
            <a:extLst>
              <a:ext uri="{28A0092B-C50C-407E-A947-70E740481C1C}"/>
            </a:extLst>
          </a:blip>
          <a:stretch>
            <a:fillRect/>
          </a:stretch>
        </p:blipFill>
        <p:spPr>
          <a:xfrm>
            <a:off x="4876800" y="4572000"/>
            <a:ext cx="3108960" cy="20871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987</TotalTime>
  <Words>1102</Words>
  <Application>Microsoft Office PowerPoint</Application>
  <PresentationFormat>On-screen Show (4:3)</PresentationFormat>
  <Paragraphs>251</Paragraphs>
  <Slides>28</Slides>
  <Notes>0</Notes>
  <HiddenSlides>0</HiddenSlides>
  <MMClips>0</MMClips>
  <ScaleCrop>false</ScaleCrop>
  <HeadingPairs>
    <vt:vector size="8" baseType="variant">
      <vt:variant>
        <vt:lpstr>Fonts Used</vt:lpstr>
      </vt:variant>
      <vt:variant>
        <vt:i4>9</vt:i4>
      </vt:variant>
      <vt:variant>
        <vt:lpstr>Design Template</vt:lpstr>
      </vt:variant>
      <vt:variant>
        <vt:i4>5</vt:i4>
      </vt:variant>
      <vt:variant>
        <vt:lpstr>Embedded OLE Servers</vt:lpstr>
      </vt:variant>
      <vt:variant>
        <vt:i4>1</vt:i4>
      </vt:variant>
      <vt:variant>
        <vt:lpstr>Slide Titles</vt:lpstr>
      </vt:variant>
      <vt:variant>
        <vt:i4>28</vt:i4>
      </vt:variant>
    </vt:vector>
  </HeadingPairs>
  <TitlesOfParts>
    <vt:vector size="43" baseType="lpstr">
      <vt:lpstr>Trebuchet MS</vt:lpstr>
      <vt:lpstr>Arial</vt:lpstr>
      <vt:lpstr>Wingdings 2</vt:lpstr>
      <vt:lpstr>Wingdings</vt:lpstr>
      <vt:lpstr>Calibri</vt:lpstr>
      <vt:lpstr>Gill Sans MT</vt:lpstr>
      <vt:lpstr>Lucida Sans Unicode</vt:lpstr>
      <vt:lpstr>Wingdings 3</vt:lpstr>
      <vt:lpstr>Times New Roman</vt:lpstr>
      <vt:lpstr>Opulent</vt:lpstr>
      <vt:lpstr>Opulent</vt:lpstr>
      <vt:lpstr>Opulent</vt:lpstr>
      <vt:lpstr>Opulent</vt:lpstr>
      <vt:lpstr>Opulent</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CHAHTA INCHUKKA</dc:title>
  <dc:creator>Beckie Morris;Brandi Smallwood</dc:creator>
  <cp:lastModifiedBy>nihbguest</cp:lastModifiedBy>
  <cp:revision>48</cp:revision>
  <cp:lastPrinted>2012-05-30T22:13:32Z</cp:lastPrinted>
  <dcterms:created xsi:type="dcterms:W3CDTF">2012-05-25T19:16:57Z</dcterms:created>
  <dcterms:modified xsi:type="dcterms:W3CDTF">2012-05-31T18:32:19Z</dcterms:modified>
</cp:coreProperties>
</file>